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5"/>
  </p:notesMasterIdLst>
  <p:sldIdLst>
    <p:sldId id="256" r:id="rId2"/>
    <p:sldId id="825" r:id="rId3"/>
    <p:sldId id="283" r:id="rId4"/>
    <p:sldId id="284" r:id="rId5"/>
    <p:sldId id="286" r:id="rId6"/>
    <p:sldId id="826" r:id="rId7"/>
    <p:sldId id="279" r:id="rId8"/>
    <p:sldId id="837" r:id="rId9"/>
    <p:sldId id="847" r:id="rId10"/>
    <p:sldId id="288" r:id="rId11"/>
    <p:sldId id="258" r:id="rId12"/>
    <p:sldId id="259" r:id="rId13"/>
    <p:sldId id="287" r:id="rId14"/>
    <p:sldId id="280" r:id="rId15"/>
    <p:sldId id="377" r:id="rId16"/>
    <p:sldId id="861" r:id="rId17"/>
    <p:sldId id="862" r:id="rId18"/>
    <p:sldId id="848" r:id="rId19"/>
    <p:sldId id="849" r:id="rId20"/>
    <p:sldId id="851" r:id="rId21"/>
    <p:sldId id="852" r:id="rId22"/>
    <p:sldId id="840" r:id="rId23"/>
    <p:sldId id="844" r:id="rId24"/>
    <p:sldId id="842" r:id="rId25"/>
    <p:sldId id="853" r:id="rId26"/>
    <p:sldId id="262" r:id="rId27"/>
    <p:sldId id="854" r:id="rId28"/>
    <p:sldId id="857" r:id="rId29"/>
    <p:sldId id="867" r:id="rId30"/>
    <p:sldId id="865" r:id="rId31"/>
    <p:sldId id="843" r:id="rId32"/>
    <p:sldId id="868" r:id="rId33"/>
    <p:sldId id="838" r:id="rId34"/>
    <p:sldId id="869" r:id="rId35"/>
    <p:sldId id="282" r:id="rId36"/>
    <p:sldId id="864" r:id="rId37"/>
    <p:sldId id="866" r:id="rId38"/>
    <p:sldId id="348" r:id="rId39"/>
    <p:sldId id="351" r:id="rId40"/>
    <p:sldId id="352" r:id="rId41"/>
    <p:sldId id="354" r:id="rId42"/>
    <p:sldId id="355" r:id="rId43"/>
    <p:sldId id="356" r:id="rId44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6"/>
    </p:embeddedFont>
    <p:embeddedFont>
      <p:font typeface="Lato" panose="020F0502020204030203" pitchFamily="34" charset="0"/>
      <p:regular r:id="rId47"/>
      <p:bold r:id="rId48"/>
      <p:italic r:id="rId49"/>
      <p:boldItalic r:id="rId50"/>
    </p:embeddedFont>
    <p:embeddedFont>
      <p:font typeface="MS Gothic" panose="020B0609070205080204" pitchFamily="49" charset="-128"/>
      <p:regular r:id="rId51"/>
    </p:embeddedFont>
    <p:embeddedFont>
      <p:font typeface="MV Boli" panose="02000500030200090000" pitchFamily="2" charset="0"/>
      <p:regular r:id="rId52"/>
    </p:embeddedFont>
    <p:embeddedFont>
      <p:font typeface="Playfair Display" panose="00000500000000000000" pitchFamily="2" charset="0"/>
      <p:regular r:id="rId53"/>
      <p:bold r:id="rId54"/>
      <p:italic r:id="rId55"/>
      <p:boldItalic r:id="rId56"/>
    </p:embeddedFont>
    <p:embeddedFont>
      <p:font typeface="맑은 고딕" panose="020B0503020000020004" pitchFamily="50" charset="-127"/>
      <p:regular r:id="rId57"/>
      <p:bold r:id="rId58"/>
    </p:embeddedFont>
    <p:embeddedFont>
      <p:font typeface="배달의민족 주아" panose="02020603020101020101" pitchFamily="18" charset="-127"/>
      <p:regular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FF"/>
    <a:srgbClr val="B5E3C8"/>
    <a:srgbClr val="F55E61"/>
    <a:srgbClr val="F78689"/>
    <a:srgbClr val="B469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993758-2EC7-4240-ACFF-A64CC961FF04}">
  <a:tblStyle styleId="{ED993758-2EC7-4240-ACFF-A64CC961FF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6" d="100"/>
          <a:sy n="156" d="100"/>
        </p:scale>
        <p:origin x="63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940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5527c99045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5527c99045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5528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2af8f986f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2af8f986f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8069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2b06210b2c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2b06210b2c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1455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5527c99045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5527c99045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38</a:t>
            </a:fld>
            <a:endParaRPr lang="ko-KR" altLang="en-US" sz="12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158688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1_제목 및 내용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4003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40"/>
              <a:buChar char="❑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5" name="Google Shape;25;p8"/>
          <p:cNvSpPr txBox="1">
            <a:spLocks noGrp="1"/>
          </p:cNvSpPr>
          <p:nvPr>
            <p:ph type="title"/>
          </p:nvPr>
        </p:nvSpPr>
        <p:spPr>
          <a:xfrm>
            <a:off x="0" y="643861"/>
            <a:ext cx="9144000" cy="420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sldNum" idx="12"/>
          </p:nvPr>
        </p:nvSpPr>
        <p:spPr>
          <a:xfrm>
            <a:off x="8515351" y="4869657"/>
            <a:ext cx="6286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189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8869C-CDFB-5C92-B809-9FA087DC4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174B1B-4ADB-22F6-06B6-ADFF24F56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>
              <a:defRPr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>
              <a:defRPr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>
              <a:defRPr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>
              <a:defRPr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2F631-95C7-C96F-D2AB-6C1F23746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52448A-C8FF-AE07-B0F7-079BE936C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2CB526-F098-9B06-EE49-39D0E47E4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A2E44045-1215-48D7-8A20-D84393B3DA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690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  <p:sldLayoutId id="2147483656" r:id="rId6"/>
    <p:sldLayoutId id="2147483657" r:id="rId7"/>
    <p:sldLayoutId id="2147483658" r:id="rId8"/>
    <p:sldLayoutId id="2147483660" r:id="rId9"/>
    <p:sldLayoutId id="2147483661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view.px4.io/browse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6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5.png"/><Relationship Id="rId5" Type="http://schemas.openxmlformats.org/officeDocument/2006/relationships/image" Target="../media/image59.png"/><Relationship Id="rId4" Type="http://schemas.openxmlformats.org/officeDocument/2006/relationships/image" Target="../media/image58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youtube.com/watch?v=-WfTr1-OBGQ" TargetMode="Externa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311700" y="391349"/>
            <a:ext cx="8520600" cy="24936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0" kern="0" spc="-90" dirty="0">
                <a:solidFill>
                  <a:srgbClr val="0070C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강화학습을  이용한  </a:t>
            </a:r>
            <a:r>
              <a:rPr lang="ko-KR" altLang="en-US" sz="3200" b="0" kern="0" spc="-90" dirty="0" err="1">
                <a:solidFill>
                  <a:srgbClr val="0070C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무인이동체</a:t>
            </a:r>
            <a:r>
              <a:rPr lang="ko-KR" altLang="en-US" sz="3200" b="0" kern="0" spc="-90" dirty="0">
                <a:solidFill>
                  <a:srgbClr val="0070C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br>
              <a:rPr lang="en-US" altLang="ko-KR" sz="3200" b="0" kern="0" spc="-90" dirty="0">
                <a:solidFill>
                  <a:srgbClr val="0070C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3200" b="0" kern="0" spc="-90" dirty="0">
                <a:solidFill>
                  <a:srgbClr val="0070C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이상징후  탐지  및  대응 기법 연구</a:t>
            </a:r>
            <a:endParaRPr b="0" dirty="0">
              <a:solidFill>
                <a:srgbClr val="0070C0"/>
              </a:solidFill>
            </a:endParaRPr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1"/>
          </p:nvPr>
        </p:nvSpPr>
        <p:spPr>
          <a:xfrm>
            <a:off x="311700" y="2699191"/>
            <a:ext cx="8520600" cy="20529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40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2023.10.23</a:t>
            </a:r>
            <a:endParaRPr lang="en-US" altLang="ko" sz="24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 유 성</a:t>
            </a:r>
            <a:endParaRPr lang="en-US" altLang="ko-KR" sz="24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4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성균관대학교 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CSI Lab.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https://csi-skku.github.io</a:t>
            </a:r>
            <a:endParaRPr sz="20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FA0355-261D-80F0-2588-D40FA50A3A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</a:t>
            </a:fld>
            <a:endParaRPr lang="ko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EC6054A6-73D8-D625-F3F7-E1B8CF074A2B}"/>
              </a:ext>
            </a:extLst>
          </p:cNvPr>
          <p:cNvSpPr txBox="1">
            <a:spLocks/>
          </p:cNvSpPr>
          <p:nvPr/>
        </p:nvSpPr>
        <p:spPr>
          <a:xfrm>
            <a:off x="47380" y="186860"/>
            <a:ext cx="7496419" cy="673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/>
            <a:r>
              <a:rPr lang="ko-KR" altLang="en-US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실제 </a:t>
            </a:r>
            <a:r>
              <a:rPr lang="ko-KR" altLang="en-US" b="0" dirty="0" err="1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드론</a:t>
            </a:r>
            <a:r>
              <a:rPr lang="ko-KR" altLang="en-US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센서 데이터 </a:t>
            </a:r>
            <a:r>
              <a:rPr lang="ko" altLang="ko-KR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왜곡</a:t>
            </a:r>
            <a:r>
              <a:rPr lang="en-US" altLang="ko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사례</a:t>
            </a:r>
            <a:endParaRPr lang="ko-KR" altLang="en-US" b="0" dirty="0">
              <a:solidFill>
                <a:srgbClr val="0070C0"/>
              </a:solidFill>
            </a:endParaRPr>
          </a:p>
        </p:txBody>
      </p:sp>
      <p:pic>
        <p:nvPicPr>
          <p:cNvPr id="7" name="그림 6" descr="텍스트, 라인, 스크린샷, 그래프이(가) 표시된 사진">
            <a:extLst>
              <a:ext uri="{FF2B5EF4-FFF2-40B4-BE49-F238E27FC236}">
                <a16:creationId xmlns:a16="http://schemas.microsoft.com/office/drawing/2014/main" id="{1F8F9338-1160-8DD7-8384-4D5F1C3CD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302855"/>
            <a:ext cx="4050000" cy="1620000"/>
          </a:xfrm>
          <a:prstGeom prst="rect">
            <a:avLst/>
          </a:prstGeom>
        </p:spPr>
      </p:pic>
      <p:pic>
        <p:nvPicPr>
          <p:cNvPr id="8" name="그림 7" descr="라인, 그래프, 텍스트, 도표이(가) 표시된 사진&#10;&#10;자동 생성된 설명">
            <a:extLst>
              <a:ext uri="{FF2B5EF4-FFF2-40B4-BE49-F238E27FC236}">
                <a16:creationId xmlns:a16="http://schemas.microsoft.com/office/drawing/2014/main" id="{375FC1C5-BE83-4311-DA92-481A84E99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708" y="1302855"/>
            <a:ext cx="4050000" cy="1620000"/>
          </a:xfrm>
          <a:prstGeom prst="rect">
            <a:avLst/>
          </a:prstGeom>
        </p:spPr>
      </p:pic>
      <p:pic>
        <p:nvPicPr>
          <p:cNvPr id="9" name="그림 8" descr="스크린샷, 그래프, 텍스트, 도표이(가) 표시된 사진&#10;&#10;자동 생성된 설명">
            <a:extLst>
              <a:ext uri="{FF2B5EF4-FFF2-40B4-BE49-F238E27FC236}">
                <a16:creationId xmlns:a16="http://schemas.microsoft.com/office/drawing/2014/main" id="{615982EA-01AE-94AC-363E-3C6353162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3400209"/>
            <a:ext cx="4050000" cy="1620000"/>
          </a:xfrm>
          <a:prstGeom prst="rect">
            <a:avLst/>
          </a:prstGeom>
        </p:spPr>
      </p:pic>
      <p:pic>
        <p:nvPicPr>
          <p:cNvPr id="10" name="그림 9" descr="스크린샷, 그래프, 텍스트, 라인이(가) 표시된 사진&#10;&#10;자동 생성된 설명">
            <a:extLst>
              <a:ext uri="{FF2B5EF4-FFF2-40B4-BE49-F238E27FC236}">
                <a16:creationId xmlns:a16="http://schemas.microsoft.com/office/drawing/2014/main" id="{B8B0B088-1104-E173-9FF6-62EDE5642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708" y="3400209"/>
            <a:ext cx="4050000" cy="1620000"/>
          </a:xfrm>
          <a:prstGeom prst="rect">
            <a:avLst/>
          </a:prstGeom>
        </p:spPr>
      </p:pic>
      <p:sp>
        <p:nvSpPr>
          <p:cNvPr id="11" name="Google Shape;97;p16">
            <a:extLst>
              <a:ext uri="{FF2B5EF4-FFF2-40B4-BE49-F238E27FC236}">
                <a16:creationId xmlns:a16="http://schemas.microsoft.com/office/drawing/2014/main" id="{DDA98F89-6C99-219F-A99E-55974DF560FB}"/>
              </a:ext>
            </a:extLst>
          </p:cNvPr>
          <p:cNvSpPr txBox="1"/>
          <p:nvPr/>
        </p:nvSpPr>
        <p:spPr>
          <a:xfrm>
            <a:off x="301924" y="901095"/>
            <a:ext cx="7241875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" sz="1600" b="1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No Distortion in IMU sensor (</a:t>
            </a:r>
            <a:r>
              <a:rPr lang="ko-KR" altLang="en-US" sz="1600" b="1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선형가속 </a:t>
            </a:r>
            <a:r>
              <a:rPr lang="en-US" altLang="ko" sz="1600" b="1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&amp; </a:t>
            </a:r>
            <a:r>
              <a:rPr lang="ko-KR" altLang="en-US" sz="1600" b="1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각속도</a:t>
            </a:r>
            <a:r>
              <a:rPr lang="en-US" altLang="ko" sz="1600" b="1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)</a:t>
            </a:r>
            <a:endParaRPr sz="1600" b="1" dirty="0">
              <a:solidFill>
                <a:schemeClr val="accent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Lato"/>
              <a:sym typeface="Lato"/>
            </a:endParaRPr>
          </a:p>
        </p:txBody>
      </p:sp>
      <p:sp>
        <p:nvSpPr>
          <p:cNvPr id="12" name="Google Shape;97;p16">
            <a:extLst>
              <a:ext uri="{FF2B5EF4-FFF2-40B4-BE49-F238E27FC236}">
                <a16:creationId xmlns:a16="http://schemas.microsoft.com/office/drawing/2014/main" id="{0481DE37-0CB5-0F2D-117A-11052CE81480}"/>
              </a:ext>
            </a:extLst>
          </p:cNvPr>
          <p:cNvSpPr txBox="1"/>
          <p:nvPr/>
        </p:nvSpPr>
        <p:spPr>
          <a:xfrm>
            <a:off x="301925" y="2998449"/>
            <a:ext cx="7506194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" sz="1600" b="1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Distortion in IMU sensor (</a:t>
            </a:r>
            <a:r>
              <a:rPr lang="ko-KR" altLang="en-US" sz="1600" b="1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선형가속 </a:t>
            </a:r>
            <a:r>
              <a:rPr lang="en-US" altLang="ko" sz="1600" b="1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&amp; </a:t>
            </a:r>
            <a:r>
              <a:rPr lang="ko-KR" altLang="en-US" sz="1600" b="1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각속도</a:t>
            </a:r>
            <a:r>
              <a:rPr lang="en-US" altLang="ko" sz="1600" b="1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)</a:t>
            </a:r>
            <a:endParaRPr sz="1600" b="1" dirty="0">
              <a:solidFill>
                <a:schemeClr val="accent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Lato"/>
              <a:sym typeface="Lato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C86FE068-29C6-3AAE-A31C-A300055B1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2840" y="419188"/>
            <a:ext cx="243514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https://review.px4.io/browse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DF3752D-1D1F-2E63-61CF-1D0EE93C90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10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850031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311700" y="440248"/>
            <a:ext cx="8520600" cy="718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센서 데이터 </a:t>
            </a:r>
            <a:r>
              <a:rPr lang="ko" altLang="ko-KR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왜곡 </a:t>
            </a:r>
            <a:r>
              <a:rPr lang="ko-KR" altLang="en-US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생성 </a:t>
            </a:r>
            <a:r>
              <a:rPr lang="ko" altLang="ko-KR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(Gaussian noise)</a:t>
            </a:r>
            <a:endParaRPr b="0" dirty="0">
              <a:solidFill>
                <a:srgbClr val="0070C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6" name="Google Shape;86;p15"/>
          <p:cNvSpPr txBox="1">
            <a:spLocks noGrp="1"/>
          </p:cNvSpPr>
          <p:nvPr>
            <p:ph type="body" idx="1"/>
          </p:nvPr>
        </p:nvSpPr>
        <p:spPr>
          <a:xfrm>
            <a:off x="311700" y="1333398"/>
            <a:ext cx="8520600" cy="3599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IMU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센서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값에 아래와 같이 왜곡 수준을 더함</a:t>
            </a:r>
            <a:endParaRPr lang="en-US" altLang="ko-KR" sz="20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1) IMU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각 </a:t>
            </a:r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센서값들의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Min-Max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범위 지정</a:t>
            </a:r>
          </a:p>
          <a:p>
            <a:pPr marL="927100" lvl="1" indent="-342900">
              <a:lnSpc>
                <a:spcPct val="200000"/>
              </a:lnSpc>
              <a:buClr>
                <a:srgbClr val="212529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altLang="ko-KR" sz="1800" dirty="0">
                <a:solidFill>
                  <a:schemeClr val="tx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linear acceleration (</a:t>
            </a:r>
            <a:r>
              <a:rPr lang="ko-KR" altLang="en-US" sz="1800" dirty="0">
                <a:solidFill>
                  <a:schemeClr val="tx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선형 가속도</a:t>
            </a:r>
            <a:r>
              <a:rPr lang="en-US" altLang="ko-KR" sz="1800" dirty="0">
                <a:solidFill>
                  <a:schemeClr val="tx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: -10 ~ 10 [m/s]</a:t>
            </a:r>
            <a:endParaRPr lang="ko-KR" altLang="en-US" sz="1800" dirty="0">
              <a:solidFill>
                <a:schemeClr val="tx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927100" lvl="1" indent="-342900">
              <a:lnSpc>
                <a:spcPct val="200000"/>
              </a:lnSpc>
              <a:buClr>
                <a:srgbClr val="212529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altLang="ko-KR" sz="1800" dirty="0">
                <a:solidFill>
                  <a:schemeClr val="tx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angular velocity (</a:t>
            </a:r>
            <a:r>
              <a:rPr lang="ko-KR" altLang="en-US" sz="1800" dirty="0">
                <a:solidFill>
                  <a:schemeClr val="tx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각속도</a:t>
            </a:r>
            <a:r>
              <a:rPr lang="en-US" altLang="ko-KR" sz="1800" dirty="0">
                <a:solidFill>
                  <a:schemeClr val="tx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: -3.14 ~ 3.14 [rad/s]</a:t>
            </a:r>
          </a:p>
          <a:p>
            <a:pPr marL="127000" indent="0">
              <a:lnSpc>
                <a:spcPct val="200000"/>
              </a:lnSpc>
              <a:buClr>
                <a:srgbClr val="212529"/>
              </a:buClr>
              <a:buSzPts val="1600"/>
              <a:buNone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2)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임의의 표준편차 크기를 가지는 정규분포 생성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27000" indent="0">
              <a:lnSpc>
                <a:spcPct val="200000"/>
              </a:lnSpc>
              <a:buClr>
                <a:srgbClr val="212529"/>
              </a:buClr>
              <a:buSzPts val="1600"/>
              <a:buNone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3)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</a:t>
            </a:r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드론의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센서 값에 정규분포에서 </a:t>
            </a:r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샘플된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값을 더해 왜곡 표현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150BA10-5951-126B-EBB2-394C7B3137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11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679600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6"/>
          <p:cNvGrpSpPr/>
          <p:nvPr/>
        </p:nvGrpSpPr>
        <p:grpSpPr>
          <a:xfrm>
            <a:off x="4479427" y="3228601"/>
            <a:ext cx="4664573" cy="1914899"/>
            <a:chOff x="2965650" y="2461575"/>
            <a:chExt cx="5866650" cy="2312400"/>
          </a:xfrm>
        </p:grpSpPr>
        <p:pic>
          <p:nvPicPr>
            <p:cNvPr id="92" name="Google Shape;92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65650" y="2461575"/>
              <a:ext cx="5866650" cy="231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6"/>
            <p:cNvSpPr/>
            <p:nvPr/>
          </p:nvSpPr>
          <p:spPr>
            <a:xfrm>
              <a:off x="5617925" y="2875400"/>
              <a:ext cx="180000" cy="1800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94" name="Google Shape;94;p16"/>
            <p:cNvCxnSpPr>
              <a:stCxn id="93" idx="4"/>
            </p:cNvCxnSpPr>
            <p:nvPr/>
          </p:nvCxnSpPr>
          <p:spPr>
            <a:xfrm>
              <a:off x="5707925" y="3055400"/>
              <a:ext cx="1200" cy="913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5" name="Google Shape;95;p16"/>
            <p:cNvSpPr txBox="1"/>
            <p:nvPr/>
          </p:nvSpPr>
          <p:spPr>
            <a:xfrm>
              <a:off x="5284776" y="3910075"/>
              <a:ext cx="756299" cy="4273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Lato"/>
                  <a:sym typeface="Lato"/>
                </a:rPr>
                <a:t>-0.75</a:t>
              </a:r>
              <a:endParaRPr sz="1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endParaRPr>
            </a:p>
          </p:txBody>
        </p:sp>
      </p:grpSp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311700" y="332509"/>
            <a:ext cx="8520600" cy="7558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센서 데이터 </a:t>
            </a:r>
            <a:r>
              <a:rPr lang="ko" altLang="ko-KR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왜곡 </a:t>
            </a:r>
            <a:r>
              <a:rPr lang="ko-KR" altLang="en-US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생성 </a:t>
            </a:r>
            <a:r>
              <a:rPr lang="ko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(Gaussian noise)</a:t>
            </a:r>
            <a:endParaRPr b="0" dirty="0">
              <a:solidFill>
                <a:srgbClr val="0070C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301925" y="1088400"/>
            <a:ext cx="6430292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 dirty="0">
                <a:solidFill>
                  <a:srgbClr val="2125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ex) </a:t>
            </a:r>
            <a:r>
              <a:rPr lang="ko-KR" altLang="en-US" sz="1600" b="1" dirty="0">
                <a:solidFill>
                  <a:srgbClr val="2125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현재 </a:t>
            </a:r>
            <a:r>
              <a:rPr lang="ko" sz="1600" b="1" dirty="0">
                <a:solidFill>
                  <a:srgbClr val="2125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선형 가속도가</a:t>
            </a:r>
            <a:r>
              <a:rPr lang="en-US" altLang="ko" sz="1600" b="1" dirty="0">
                <a:solidFill>
                  <a:srgbClr val="2125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 </a:t>
            </a:r>
            <a:r>
              <a:rPr lang="ko" sz="1600" b="1" dirty="0">
                <a:solidFill>
                  <a:srgbClr val="2125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 6m/s</a:t>
            </a:r>
            <a:r>
              <a:rPr lang="en-US" altLang="ko" sz="1600" b="1" dirty="0">
                <a:solidFill>
                  <a:srgbClr val="2125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 </a:t>
            </a:r>
            <a:r>
              <a:rPr lang="ko" sz="1600" b="1" dirty="0">
                <a:solidFill>
                  <a:srgbClr val="2125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인 </a:t>
            </a:r>
            <a:r>
              <a:rPr lang="en-US" altLang="ko" sz="1600" b="1" dirty="0">
                <a:solidFill>
                  <a:srgbClr val="2125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 </a:t>
            </a:r>
            <a:r>
              <a:rPr lang="ko" sz="1600" b="1" dirty="0">
                <a:solidFill>
                  <a:srgbClr val="2125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드론에 </a:t>
            </a:r>
            <a:r>
              <a:rPr lang="en-US" altLang="ko" sz="1600" b="1" dirty="0">
                <a:solidFill>
                  <a:srgbClr val="2125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  </a:t>
            </a:r>
            <a:r>
              <a:rPr lang="ko" sz="1600" b="1" dirty="0">
                <a:solidFill>
                  <a:srgbClr val="2125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10% </a:t>
            </a:r>
            <a:r>
              <a:rPr lang="ko-KR" altLang="en-US" sz="1600" b="1" dirty="0">
                <a:solidFill>
                  <a:srgbClr val="2125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정규 분포  </a:t>
            </a:r>
            <a:r>
              <a:rPr lang="ko" sz="1600" b="1" dirty="0">
                <a:solidFill>
                  <a:srgbClr val="2125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왜곡</a:t>
            </a:r>
            <a:r>
              <a:rPr lang="en-US" altLang="ko" sz="1600" b="1" dirty="0">
                <a:solidFill>
                  <a:srgbClr val="2125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 </a:t>
            </a:r>
            <a:r>
              <a:rPr lang="ko-KR" altLang="en-US" sz="1600" b="1" dirty="0">
                <a:solidFill>
                  <a:srgbClr val="2125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첨가</a:t>
            </a:r>
            <a:endParaRPr sz="1600" b="1" dirty="0">
              <a:solidFill>
                <a:srgbClr val="21252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Lato"/>
              <a:sym typeface="Lato"/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225725" y="1519500"/>
            <a:ext cx="6313164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Lato"/>
              <a:buAutoNum type="arabicPeriod"/>
            </a:pPr>
            <a:r>
              <a:rPr lang="ko" sz="1600" dirty="0">
                <a:solidFill>
                  <a:srgbClr val="2125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선형 가속도</a:t>
            </a:r>
            <a:r>
              <a:rPr lang="en-US" altLang="ko" sz="1600" dirty="0">
                <a:solidFill>
                  <a:srgbClr val="2125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 </a:t>
            </a:r>
            <a:r>
              <a:rPr lang="ko-KR" altLang="en-US" sz="1600" dirty="0">
                <a:solidFill>
                  <a:srgbClr val="2125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최대</a:t>
            </a:r>
            <a:r>
              <a:rPr lang="ko" sz="1600" dirty="0">
                <a:solidFill>
                  <a:srgbClr val="2125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 크기인 10</a:t>
            </a:r>
            <a:r>
              <a:rPr lang="en-US" altLang="ko" sz="1600" dirty="0">
                <a:solidFill>
                  <a:srgbClr val="2125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 </a:t>
            </a:r>
            <a:r>
              <a:rPr lang="ko" sz="1600" dirty="0">
                <a:solidFill>
                  <a:srgbClr val="2125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에 </a:t>
            </a:r>
            <a:r>
              <a:rPr lang="ko-KR" altLang="en-US" sz="1600" dirty="0">
                <a:solidFill>
                  <a:srgbClr val="2125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희망 </a:t>
            </a:r>
            <a:r>
              <a:rPr lang="ko" sz="1600" dirty="0">
                <a:solidFill>
                  <a:srgbClr val="2125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왜곡 </a:t>
            </a:r>
            <a:r>
              <a:rPr lang="ko-KR" altLang="en-US" sz="1600" dirty="0">
                <a:solidFill>
                  <a:srgbClr val="2125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수준</a:t>
            </a:r>
            <a:r>
              <a:rPr lang="ko" sz="1600" dirty="0">
                <a:solidFill>
                  <a:srgbClr val="2125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 10% 를 </a:t>
            </a:r>
            <a:r>
              <a:rPr lang="ko-KR" altLang="en-US" sz="1600" dirty="0">
                <a:solidFill>
                  <a:srgbClr val="2125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적용</a:t>
            </a:r>
            <a:r>
              <a:rPr lang="en-US" altLang="ko-KR" sz="1600" dirty="0">
                <a:solidFill>
                  <a:srgbClr val="2125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 </a:t>
            </a:r>
            <a:r>
              <a:rPr lang="en-US" altLang="ko-KR" sz="1600" dirty="0">
                <a:solidFill>
                  <a:srgbClr val="2125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Wingdings" panose="05000000000000000000" pitchFamily="2" charset="2"/>
              </a:rPr>
              <a:t></a:t>
            </a:r>
            <a:r>
              <a:rPr lang="ko" sz="1600" dirty="0">
                <a:solidFill>
                  <a:srgbClr val="2125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 1</a:t>
            </a:r>
            <a:endParaRPr sz="1600" dirty="0">
              <a:solidFill>
                <a:srgbClr val="21252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Lato"/>
              <a:buAutoNum type="arabicPeriod"/>
            </a:pPr>
            <a:r>
              <a:rPr lang="ko" sz="1600" dirty="0">
                <a:solidFill>
                  <a:srgbClr val="2125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위에서 계산한 값</a:t>
            </a:r>
            <a:r>
              <a:rPr lang="ko-KR" altLang="en-US" sz="1600" dirty="0">
                <a:solidFill>
                  <a:srgbClr val="2125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이</a:t>
            </a:r>
            <a:r>
              <a:rPr lang="ko" sz="1600" dirty="0">
                <a:solidFill>
                  <a:srgbClr val="2125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 표준편차</a:t>
            </a:r>
            <a:r>
              <a:rPr lang="ko-KR" altLang="en-US" sz="1600" dirty="0">
                <a:solidFill>
                  <a:srgbClr val="2125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이고 </a:t>
            </a:r>
            <a:r>
              <a:rPr lang="ko" sz="1600" dirty="0">
                <a:solidFill>
                  <a:srgbClr val="2125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평균이 0인 정규분포 생성</a:t>
            </a:r>
            <a:endParaRPr sz="1600" dirty="0">
              <a:solidFill>
                <a:srgbClr val="21252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Lato"/>
              <a:buAutoNum type="arabicPeriod"/>
            </a:pPr>
            <a:r>
              <a:rPr lang="ko" sz="1600" dirty="0">
                <a:solidFill>
                  <a:srgbClr val="2125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해당 </a:t>
            </a:r>
            <a:r>
              <a:rPr lang="ko-KR" altLang="en-US" sz="1600" dirty="0">
                <a:solidFill>
                  <a:srgbClr val="2125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정규 분포</a:t>
            </a:r>
            <a:r>
              <a:rPr lang="ko" sz="1600" dirty="0">
                <a:solidFill>
                  <a:srgbClr val="2125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에서 확률밀도에 따라 랜덤하게 x</a:t>
            </a:r>
            <a:r>
              <a:rPr lang="en-US" altLang="ko" sz="1600" dirty="0">
                <a:solidFill>
                  <a:srgbClr val="2125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 </a:t>
            </a:r>
            <a:r>
              <a:rPr lang="ko" sz="1600" dirty="0">
                <a:solidFill>
                  <a:srgbClr val="2125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값 추출</a:t>
            </a:r>
            <a:endParaRPr sz="1600" dirty="0">
              <a:solidFill>
                <a:srgbClr val="21252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Lato"/>
              <a:buAutoNum type="arabicPeriod"/>
            </a:pPr>
            <a:r>
              <a:rPr lang="ko" sz="1600" dirty="0">
                <a:solidFill>
                  <a:srgbClr val="2125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추출된 x</a:t>
            </a:r>
            <a:r>
              <a:rPr lang="en-US" altLang="ko" sz="1600" dirty="0">
                <a:solidFill>
                  <a:srgbClr val="2125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 </a:t>
            </a:r>
            <a:r>
              <a:rPr lang="ko" sz="1600" dirty="0">
                <a:solidFill>
                  <a:srgbClr val="2125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값을 기존 선형 가속도 6m/s</a:t>
            </a:r>
            <a:r>
              <a:rPr lang="en-US" altLang="ko" sz="1600" dirty="0">
                <a:solidFill>
                  <a:srgbClr val="2125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 </a:t>
            </a:r>
            <a:r>
              <a:rPr lang="ko" sz="1600" dirty="0">
                <a:solidFill>
                  <a:srgbClr val="2125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에 더해 왜곡을 표현 (bias)</a:t>
            </a:r>
            <a:endParaRPr sz="1600" dirty="0">
              <a:solidFill>
                <a:srgbClr val="21252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21252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21252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21252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>
                <a:solidFill>
                  <a:srgbClr val="21252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      ➤  왜곡 후 선형 가속도:  6 - 0.75 = 5.25m/s²</a:t>
            </a:r>
            <a:endParaRPr sz="1600" dirty="0">
              <a:solidFill>
                <a:srgbClr val="21252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21252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21252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Lato"/>
              <a:sym typeface="Lato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7B5EAB-5F4E-66DA-1D13-1B90B70168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12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4090904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3;p17">
            <a:extLst>
              <a:ext uri="{FF2B5EF4-FFF2-40B4-BE49-F238E27FC236}">
                <a16:creationId xmlns:a16="http://schemas.microsoft.com/office/drawing/2014/main" id="{6BA94653-838A-6709-E061-19C52E46EC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151585"/>
            <a:ext cx="8520600" cy="7056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센서 데이터 </a:t>
            </a:r>
            <a:r>
              <a:rPr lang="ko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왜곡</a:t>
            </a:r>
            <a:r>
              <a:rPr lang="en-US" altLang="ko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적용 </a:t>
            </a:r>
            <a:r>
              <a:rPr lang="en-US" altLang="ko-KR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(0%, 10%, 20% </a:t>
            </a:r>
            <a:r>
              <a:rPr lang="ko-KR" altLang="en-US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비교</a:t>
            </a:r>
            <a:r>
              <a:rPr lang="en-US" altLang="ko-KR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b="0" dirty="0">
              <a:solidFill>
                <a:srgbClr val="0070C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Google Shape;76;p14">
            <a:extLst>
              <a:ext uri="{FF2B5EF4-FFF2-40B4-BE49-F238E27FC236}">
                <a16:creationId xmlns:a16="http://schemas.microsoft.com/office/drawing/2014/main" id="{1C180808-6198-1872-ADD3-B3918C9999B9}"/>
              </a:ext>
            </a:extLst>
          </p:cNvPr>
          <p:cNvSpPr txBox="1"/>
          <p:nvPr/>
        </p:nvSpPr>
        <p:spPr>
          <a:xfrm>
            <a:off x="719934" y="4674754"/>
            <a:ext cx="1728618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No</a:t>
            </a:r>
            <a:r>
              <a: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 </a:t>
            </a:r>
            <a:r>
              <a:rPr lang="en-US" altLang="ko-KR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Distortion</a:t>
            </a:r>
            <a:endParaRPr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Lato"/>
              <a:sym typeface="Lato"/>
            </a:endParaRPr>
          </a:p>
        </p:txBody>
      </p:sp>
      <p:sp>
        <p:nvSpPr>
          <p:cNvPr id="13" name="Google Shape;76;p14">
            <a:extLst>
              <a:ext uri="{FF2B5EF4-FFF2-40B4-BE49-F238E27FC236}">
                <a16:creationId xmlns:a16="http://schemas.microsoft.com/office/drawing/2014/main" id="{DBBF600D-1084-26D4-9AFC-663606E66113}"/>
              </a:ext>
            </a:extLst>
          </p:cNvPr>
          <p:cNvSpPr txBox="1"/>
          <p:nvPr/>
        </p:nvSpPr>
        <p:spPr>
          <a:xfrm>
            <a:off x="6770454" y="4674875"/>
            <a:ext cx="15785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20%</a:t>
            </a:r>
            <a:r>
              <a: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 </a:t>
            </a:r>
            <a:r>
              <a:rPr lang="en-US" altLang="ko-KR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Distortion</a:t>
            </a:r>
            <a:endParaRPr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Lato"/>
              <a:sym typeface="Lato"/>
            </a:endParaRPr>
          </a:p>
        </p:txBody>
      </p:sp>
      <p:sp>
        <p:nvSpPr>
          <p:cNvPr id="14" name="Google Shape;76;p14">
            <a:extLst>
              <a:ext uri="{FF2B5EF4-FFF2-40B4-BE49-F238E27FC236}">
                <a16:creationId xmlns:a16="http://schemas.microsoft.com/office/drawing/2014/main" id="{6F1F195E-85FC-B36A-C5E0-7D2278E1EC50}"/>
              </a:ext>
            </a:extLst>
          </p:cNvPr>
          <p:cNvSpPr txBox="1"/>
          <p:nvPr/>
        </p:nvSpPr>
        <p:spPr>
          <a:xfrm>
            <a:off x="3782699" y="4674754"/>
            <a:ext cx="1578599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10%</a:t>
            </a:r>
            <a:r>
              <a: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 </a:t>
            </a:r>
            <a:r>
              <a:rPr lang="en-US" altLang="ko-KR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Distortion</a:t>
            </a:r>
            <a:endParaRPr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Lato"/>
              <a:sym typeface="Lato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906E70-A08C-D101-5BB7-2484202D4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22" y="2791361"/>
            <a:ext cx="2578826" cy="193411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7377B3C-11FB-F59B-96F0-6670E222F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3528" y="2819819"/>
            <a:ext cx="2578825" cy="193411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CCD034F-5F8F-8638-D3D6-CE5BF85D8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0632" y="2766058"/>
            <a:ext cx="2662637" cy="199697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887971F-E070-C347-5106-DF55BE162F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698" y="857243"/>
            <a:ext cx="2545086" cy="190881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8620E32-4FF6-33AA-6183-7D37FB5C02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9295" y="857242"/>
            <a:ext cx="2578826" cy="193411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7CD02CA-E41A-9314-66C5-3B4BED00A8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9081" y="829904"/>
            <a:ext cx="2653219" cy="198991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2758796-8A4A-CF61-8568-48E95C31DA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13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966660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>
            <a:extLst>
              <a:ext uri="{FF2B5EF4-FFF2-40B4-BE49-F238E27FC236}">
                <a16:creationId xmlns:a16="http://schemas.microsoft.com/office/drawing/2014/main" id="{DB6A76BE-4801-0262-67DF-65EEB4549949}"/>
              </a:ext>
            </a:extLst>
          </p:cNvPr>
          <p:cNvSpPr txBox="1">
            <a:spLocks/>
          </p:cNvSpPr>
          <p:nvPr/>
        </p:nvSpPr>
        <p:spPr>
          <a:xfrm>
            <a:off x="623760" y="259175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ko-KR" altLang="en-US" sz="3200" dirty="0">
                <a:solidFill>
                  <a:srgbClr val="0070C0"/>
                </a:solidFill>
              </a:rPr>
              <a:t>학습 모델 개요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B8839C-0433-A012-DC3F-1786D367EC96}"/>
              </a:ext>
            </a:extLst>
          </p:cNvPr>
          <p:cNvGrpSpPr/>
          <p:nvPr/>
        </p:nvGrpSpPr>
        <p:grpSpPr>
          <a:xfrm>
            <a:off x="1369404" y="1713093"/>
            <a:ext cx="6248718" cy="2604627"/>
            <a:chOff x="1538357" y="1698028"/>
            <a:chExt cx="8762617" cy="3652482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8F20707F-52AA-9F00-2F6C-8C8CC1723DA3}"/>
                </a:ext>
              </a:extLst>
            </p:cNvPr>
            <p:cNvCxnSpPr>
              <a:cxnSpLocks/>
            </p:cNvCxnSpPr>
            <p:nvPr/>
          </p:nvCxnSpPr>
          <p:spPr>
            <a:xfrm>
              <a:off x="3279187" y="4217592"/>
              <a:ext cx="973498" cy="0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6DBD08-094D-E327-6A78-E33F68BDF0D8}"/>
                </a:ext>
              </a:extLst>
            </p:cNvPr>
            <p:cNvSpPr txBox="1"/>
            <p:nvPr/>
          </p:nvSpPr>
          <p:spPr>
            <a:xfrm>
              <a:off x="4618228" y="3958028"/>
              <a:ext cx="785794" cy="604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특징 점</a:t>
              </a:r>
              <a:br>
                <a:rPr lang="en-US" altLang="ko-KR" sz="1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</a:br>
              <a:r>
                <a:rPr lang="ko-KR" altLang="en-US" sz="1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추출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AE1F61-FA3E-CA1C-DF78-D01BF4812B15}"/>
                </a:ext>
              </a:extLst>
            </p:cNvPr>
            <p:cNvSpPr txBox="1"/>
            <p:nvPr/>
          </p:nvSpPr>
          <p:spPr>
            <a:xfrm>
              <a:off x="7125207" y="4143219"/>
              <a:ext cx="951312" cy="36685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제어 정책</a:t>
              </a: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1166D8B5-E5E3-3D29-11A0-9A8270130796}"/>
                </a:ext>
              </a:extLst>
            </p:cNvPr>
            <p:cNvSpPr/>
            <p:nvPr/>
          </p:nvSpPr>
          <p:spPr>
            <a:xfrm>
              <a:off x="1619381" y="3841330"/>
              <a:ext cx="1533787" cy="86477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accent3">
                      <a:lumMod val="7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센서 </a:t>
              </a:r>
              <a:br>
                <a:rPr lang="en-US" altLang="ko-KR" dirty="0">
                  <a:solidFill>
                    <a:schemeClr val="accent3">
                      <a:lumMod val="7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</a:br>
              <a:r>
                <a:rPr lang="ko-KR" altLang="en-US" dirty="0">
                  <a:solidFill>
                    <a:schemeClr val="accent3">
                      <a:lumMod val="7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D9B38365-11F4-204C-060A-EB283413A182}"/>
                </a:ext>
              </a:extLst>
            </p:cNvPr>
            <p:cNvSpPr/>
            <p:nvPr/>
          </p:nvSpPr>
          <p:spPr>
            <a:xfrm>
              <a:off x="1538357" y="1698028"/>
              <a:ext cx="8762617" cy="1270708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6C0B160A-E454-FE80-2C7C-182B23EF44DD}"/>
                </a:ext>
              </a:extLst>
            </p:cNvPr>
            <p:cNvCxnSpPr>
              <a:cxnSpLocks/>
            </p:cNvCxnSpPr>
            <p:nvPr/>
          </p:nvCxnSpPr>
          <p:spPr>
            <a:xfrm>
              <a:off x="2347640" y="2796360"/>
              <a:ext cx="0" cy="944480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C556A521-5AFC-C384-E6BB-FB3B97C7F3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45166" y="2979242"/>
              <a:ext cx="0" cy="1270709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E3A3957-634C-9CC1-EB1F-9773D6EA4C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35340" y="4249951"/>
              <a:ext cx="1109826" cy="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06DFD2-35EA-D509-FB0D-CB6373F6E120}"/>
                </a:ext>
              </a:extLst>
            </p:cNvPr>
            <p:cNvSpPr txBox="1"/>
            <p:nvPr/>
          </p:nvSpPr>
          <p:spPr>
            <a:xfrm>
              <a:off x="5252851" y="1797087"/>
              <a:ext cx="1270000" cy="517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b="1" dirty="0" err="1">
                  <a:solidFill>
                    <a:schemeClr val="accent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AirSim</a:t>
              </a:r>
              <a:endParaRPr lang="ko-KR" altLang="en-US" sz="1800" b="1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C134F21-1B04-5150-E5FF-CEA03082AD2B}"/>
                </a:ext>
              </a:extLst>
            </p:cNvPr>
            <p:cNvSpPr/>
            <p:nvPr/>
          </p:nvSpPr>
          <p:spPr>
            <a:xfrm>
              <a:off x="1853105" y="2346979"/>
              <a:ext cx="8069494" cy="44938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센서 데이터 왜곡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모듈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ADDA52B4-CCB5-10A0-B8E3-782F95B6FD89}"/>
                </a:ext>
              </a:extLst>
            </p:cNvPr>
            <p:cNvSpPr/>
            <p:nvPr/>
          </p:nvSpPr>
          <p:spPr>
            <a:xfrm>
              <a:off x="4361756" y="3372958"/>
              <a:ext cx="3956253" cy="1977552"/>
            </a:xfrm>
            <a:prstGeom prst="roundRect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</p:grpSp>
      <p:sp>
        <p:nvSpPr>
          <p:cNvPr id="16" name="사다리꼴 15">
            <a:extLst>
              <a:ext uri="{FF2B5EF4-FFF2-40B4-BE49-F238E27FC236}">
                <a16:creationId xmlns:a16="http://schemas.microsoft.com/office/drawing/2014/main" id="{07B3C272-339A-056F-D288-01C20CCB0ADE}"/>
              </a:ext>
            </a:extLst>
          </p:cNvPr>
          <p:cNvSpPr/>
          <p:nvPr/>
        </p:nvSpPr>
        <p:spPr>
          <a:xfrm rot="5400000">
            <a:off x="4285375" y="2484926"/>
            <a:ext cx="984926" cy="2267958"/>
          </a:xfrm>
          <a:prstGeom prst="trapezoid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750174-5B25-C748-3139-B51D4D05ABB3}"/>
              </a:ext>
            </a:extLst>
          </p:cNvPr>
          <p:cNvSpPr txBox="1"/>
          <p:nvPr/>
        </p:nvSpPr>
        <p:spPr>
          <a:xfrm>
            <a:off x="3944034" y="3483494"/>
            <a:ext cx="1686680" cy="3077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강화학습 기반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AI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모델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08AF32B-405E-C5EF-910D-61719FC764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14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713387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0B7843-1D0B-F9AB-EE12-FD9757C65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67766"/>
            <a:ext cx="7704000" cy="537000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sz="3200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강화 학습 </a:t>
            </a:r>
            <a:r>
              <a:rPr lang="en-US" altLang="ko-KR" sz="3200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(Reinforcement Learning)</a:t>
            </a:r>
            <a:endParaRPr lang="ko-KR" altLang="en-US" sz="3200" b="0" dirty="0">
              <a:solidFill>
                <a:srgbClr val="0070C0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493B186-BB23-8CFD-E86D-992071ED4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26" y="1229360"/>
            <a:ext cx="3497950" cy="3494714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6">
            <a:extLst>
              <a:ext uri="{FF2B5EF4-FFF2-40B4-BE49-F238E27FC236}">
                <a16:creationId xmlns:a16="http://schemas.microsoft.com/office/drawing/2014/main" id="{F21A6396-3900-98DC-BBA4-69DE41E75B1C}"/>
              </a:ext>
            </a:extLst>
          </p:cNvPr>
          <p:cNvSpPr txBox="1">
            <a:spLocks/>
          </p:cNvSpPr>
          <p:nvPr/>
        </p:nvSpPr>
        <p:spPr>
          <a:xfrm>
            <a:off x="4461574" y="1660703"/>
            <a:ext cx="4057586" cy="2865708"/>
          </a:xfrm>
          <a:prstGeom prst="rect">
            <a:avLst/>
          </a:prstGeom>
          <a:noFill/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연속적인 행동 결정 문제</a:t>
            </a:r>
            <a:endParaRPr lang="en-US" altLang="ko-KR" sz="20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각 행동에 대해 정답이 주어지지 않음</a:t>
            </a:r>
            <a:endParaRPr lang="en-US" altLang="ko-KR" sz="20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보상의 합을 최대화 하는 것이 목표</a:t>
            </a:r>
            <a:endParaRPr lang="en-US" altLang="ko-KR" sz="20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 행동이 이후에 영향을 미침</a:t>
            </a:r>
            <a:endParaRPr lang="en-US" altLang="ko-KR" sz="20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시행 착오를 통해 스스로 배우는 방식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4014F4-2580-AD46-7843-6B42C16DD2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15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36238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0B7843-1D0B-F9AB-EE12-FD9757C65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87417"/>
            <a:ext cx="7704000" cy="537000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sz="3200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강화 학습  주요 개념</a:t>
            </a:r>
            <a:endParaRPr lang="ko-KR" altLang="en-US" sz="3200" b="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BFE7F-16EF-D1C7-43D4-79AD1BD00263}"/>
                  </a:ext>
                </a:extLst>
              </p:cNvPr>
              <p:cNvSpPr txBox="1"/>
              <p:nvPr/>
            </p:nvSpPr>
            <p:spPr>
              <a:xfrm>
                <a:off x="188942" y="2206271"/>
                <a:ext cx="4572000" cy="9312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i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d>
                        <m:dPr>
                          <m:ctrlPr>
                            <a:rPr lang="en-US" altLang="ko-KR" sz="18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8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18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18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8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18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sz="1800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1800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US" altLang="ko-KR" sz="18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ko-KR" sz="18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8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8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altLang="ko-KR" sz="18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8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lang="en-US" altLang="ko-KR" sz="18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18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ko-KR" sz="18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b>
                        <m:sSubPr>
                          <m:ctrlPr>
                            <a:rPr lang="en-US" altLang="ko-KR" sz="18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8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8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18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ko-KR" sz="1800" i="1" dirty="0">
                  <a:solidFill>
                    <a:schemeClr val="bg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      </m:t>
                      </m:r>
                      <m:sSub>
                        <m:sSubPr>
                          <m:ctrlPr>
                            <a:rPr lang="en-US" altLang="ko-KR" sz="1800" i="1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8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altLang="ko-KR" sz="18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1800" i="1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1800" i="1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8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18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m:rPr>
                          <m:sty m:val="p"/>
                        </m:rPr>
                        <a:rPr lang="en-US" altLang="ko-KR" sz="1800" i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d>
                        <m:dPr>
                          <m:ctrlPr>
                            <a:rPr lang="en-US" altLang="ko-KR" sz="18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8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18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8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18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8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18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altLang="ko-KR" sz="18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sz="18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8BFE7F-16EF-D1C7-43D4-79AD1BD00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42" y="2206271"/>
                <a:ext cx="4572000" cy="9312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그룹 6">
            <a:extLst>
              <a:ext uri="{FF2B5EF4-FFF2-40B4-BE49-F238E27FC236}">
                <a16:creationId xmlns:a16="http://schemas.microsoft.com/office/drawing/2014/main" id="{F18E98DC-F5FF-8822-64F7-0E4938D1ED15}"/>
              </a:ext>
            </a:extLst>
          </p:cNvPr>
          <p:cNvGrpSpPr/>
          <p:nvPr/>
        </p:nvGrpSpPr>
        <p:grpSpPr>
          <a:xfrm>
            <a:off x="1504990" y="3137488"/>
            <a:ext cx="1040124" cy="899950"/>
            <a:chOff x="6269630" y="4792503"/>
            <a:chExt cx="1392613" cy="899950"/>
          </a:xfrm>
          <a:solidFill>
            <a:schemeClr val="bg1"/>
          </a:solidFill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136B337-B122-063B-182E-E80C650B482B}"/>
                </a:ext>
              </a:extLst>
            </p:cNvPr>
            <p:cNvCxnSpPr>
              <a:cxnSpLocks/>
            </p:cNvCxnSpPr>
            <p:nvPr/>
          </p:nvCxnSpPr>
          <p:spPr>
            <a:xfrm>
              <a:off x="6720516" y="4792503"/>
              <a:ext cx="445008" cy="0"/>
            </a:xfrm>
            <a:prstGeom prst="line">
              <a:avLst/>
            </a:prstGeom>
            <a:grpFill/>
            <a:ln w="38100">
              <a:solidFill>
                <a:srgbClr val="2C8E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2C7E157-491C-EDAF-8C2A-0AC8B1946428}"/>
                </a:ext>
              </a:extLst>
            </p:cNvPr>
            <p:cNvCxnSpPr/>
            <p:nvPr/>
          </p:nvCxnSpPr>
          <p:spPr>
            <a:xfrm flipH="1">
              <a:off x="6965936" y="4819275"/>
              <a:ext cx="1" cy="477075"/>
            </a:xfrm>
            <a:prstGeom prst="line">
              <a:avLst/>
            </a:prstGeom>
            <a:grpFill/>
            <a:ln w="38100">
              <a:solidFill>
                <a:srgbClr val="2C8E9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1E48E14-880E-79A7-0F08-9EA26F9E0CAC}"/>
                </a:ext>
              </a:extLst>
            </p:cNvPr>
            <p:cNvSpPr/>
            <p:nvPr/>
          </p:nvSpPr>
          <p:spPr>
            <a:xfrm>
              <a:off x="6269630" y="5323121"/>
              <a:ext cx="13926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800" dirty="0">
                  <a:solidFill>
                    <a:srgbClr val="2C8E9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즉각 보상</a:t>
              </a:r>
              <a:endParaRPr lang="ko-KR" altLang="en-US" sz="1800" dirty="0">
                <a:solidFill>
                  <a:srgbClr val="2C8E96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36493B0-8BD5-509D-362B-750691676E04}"/>
              </a:ext>
            </a:extLst>
          </p:cNvPr>
          <p:cNvGrpSpPr/>
          <p:nvPr/>
        </p:nvGrpSpPr>
        <p:grpSpPr>
          <a:xfrm>
            <a:off x="2416255" y="3145829"/>
            <a:ext cx="1393671" cy="921287"/>
            <a:chOff x="6098724" y="4792503"/>
            <a:chExt cx="1393671" cy="921287"/>
          </a:xfrm>
          <a:solidFill>
            <a:schemeClr val="bg1"/>
          </a:solidFill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226E0E73-8571-6E2F-3E5C-C34FD7578A41}"/>
                </a:ext>
              </a:extLst>
            </p:cNvPr>
            <p:cNvCxnSpPr>
              <a:cxnSpLocks/>
            </p:cNvCxnSpPr>
            <p:nvPr/>
          </p:nvCxnSpPr>
          <p:spPr>
            <a:xfrm>
              <a:off x="6098724" y="4792503"/>
              <a:ext cx="1379333" cy="0"/>
            </a:xfrm>
            <a:prstGeom prst="line">
              <a:avLst/>
            </a:prstGeom>
            <a:grpFill/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CFE40D57-B3EF-2139-27E5-AA1A7330AE53}"/>
                </a:ext>
              </a:extLst>
            </p:cNvPr>
            <p:cNvCxnSpPr/>
            <p:nvPr/>
          </p:nvCxnSpPr>
          <p:spPr>
            <a:xfrm flipH="1">
              <a:off x="6844016" y="4792503"/>
              <a:ext cx="1" cy="477075"/>
            </a:xfrm>
            <a:prstGeom prst="line">
              <a:avLst/>
            </a:prstGeom>
            <a:grpFill/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A876193-783C-E272-D2DA-E1DBEFAA4115}"/>
                </a:ext>
              </a:extLst>
            </p:cNvPr>
            <p:cNvSpPr/>
            <p:nvPr/>
          </p:nvSpPr>
          <p:spPr>
            <a:xfrm>
              <a:off x="6195637" y="5344458"/>
              <a:ext cx="12967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800" dirty="0">
                  <a:solidFill>
                    <a:srgbClr val="00B0F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미래가치</a:t>
              </a:r>
              <a:endParaRPr lang="ko-KR" altLang="en-US" sz="1800" dirty="0">
                <a:solidFill>
                  <a:srgbClr val="00B0F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4C7DCF-8D5A-CE91-1BD9-CAD39F3D96B6}"/>
                  </a:ext>
                </a:extLst>
              </p:cNvPr>
              <p:cNvSpPr txBox="1"/>
              <p:nvPr/>
            </p:nvSpPr>
            <p:spPr>
              <a:xfrm>
                <a:off x="4935567" y="2135151"/>
                <a:ext cx="3236976" cy="7160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80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ko-KR" sz="18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8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18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sz="18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altLang="ko-KR" sz="18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ko-KR" sz="180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lim>
                          <m:r>
                            <a:rPr lang="en-US" altLang="ko-KR" sz="18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r>
                        <a:rPr lang="en-US" altLang="ko-KR" sz="1800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800" i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d>
                        <m:dPr>
                          <m:ctrlPr>
                            <a:rPr lang="en-US" altLang="ko-KR" sz="18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8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18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18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altLang="ko-KR" sz="20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4C7DCF-8D5A-CE91-1BD9-CAD39F3D9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5567" y="2135151"/>
                <a:ext cx="3236976" cy="7160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539DD99-C0E4-B0EC-52EB-FE01FCC615BC}"/>
              </a:ext>
            </a:extLst>
          </p:cNvPr>
          <p:cNvCxnSpPr/>
          <p:nvPr/>
        </p:nvCxnSpPr>
        <p:spPr>
          <a:xfrm>
            <a:off x="4733755" y="1612232"/>
            <a:ext cx="0" cy="32389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7979C29-7C14-947D-39BD-70CE2F595FBA}"/>
              </a:ext>
            </a:extLst>
          </p:cNvPr>
          <p:cNvSpPr txBox="1"/>
          <p:nvPr/>
        </p:nvSpPr>
        <p:spPr>
          <a:xfrm>
            <a:off x="351198" y="1472671"/>
            <a:ext cx="344424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가치함수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이후 보상 합의 기대 값</a:t>
            </a:r>
            <a:endParaRPr lang="en-US" altLang="ko-KR" sz="18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B4256A-ACB6-ABD3-DE35-083404D9D2F9}"/>
              </a:ext>
            </a:extLst>
          </p:cNvPr>
          <p:cNvSpPr txBox="1"/>
          <p:nvPr/>
        </p:nvSpPr>
        <p:spPr>
          <a:xfrm>
            <a:off x="4935568" y="1472671"/>
            <a:ext cx="397475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정책함수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가장 가치가 높을 행동을 선택</a:t>
            </a:r>
            <a:endParaRPr lang="en-US" altLang="ko-KR" sz="18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ACFC4F36-E72F-30F7-DB87-64BD008542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16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97173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DE1D82-2C6C-9B44-5207-316D941AE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sz="3200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강화 학습  </a:t>
            </a:r>
            <a:r>
              <a:rPr lang="en-US" altLang="ko-KR" sz="3200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  </a:t>
            </a:r>
            <a:r>
              <a:rPr lang="ko-KR" altLang="en-US" sz="3200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딥러닝  개요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1F8B78F-86FC-9D54-F441-F04E44EFC0AF}"/>
              </a:ext>
            </a:extLst>
          </p:cNvPr>
          <p:cNvGrpSpPr/>
          <p:nvPr/>
        </p:nvGrpSpPr>
        <p:grpSpPr>
          <a:xfrm>
            <a:off x="1000760" y="1800048"/>
            <a:ext cx="3149770" cy="1034055"/>
            <a:chOff x="2467110" y="2487121"/>
            <a:chExt cx="8270519" cy="2715174"/>
          </a:xfrm>
          <a:solidFill>
            <a:schemeClr val="bg1"/>
          </a:solidFill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B374BB8-8698-6D5E-53E1-83781E7906DD}"/>
                </a:ext>
              </a:extLst>
            </p:cNvPr>
            <p:cNvGrpSpPr/>
            <p:nvPr/>
          </p:nvGrpSpPr>
          <p:grpSpPr>
            <a:xfrm>
              <a:off x="2467110" y="2487121"/>
              <a:ext cx="7311262" cy="2715174"/>
              <a:chOff x="1933198" y="2470792"/>
              <a:chExt cx="7311262" cy="2715174"/>
            </a:xfrm>
            <a:grpFill/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C4CD6F7D-B574-E7A9-F7F5-C5EF2FA1A5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12179" y="2470792"/>
                <a:ext cx="7232281" cy="2715174"/>
              </a:xfrm>
              <a:prstGeom prst="rect">
                <a:avLst/>
              </a:prstGeom>
              <a:grpFill/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직사각형 6">
                    <a:extLst>
                      <a:ext uri="{FF2B5EF4-FFF2-40B4-BE49-F238E27FC236}">
                        <a16:creationId xmlns:a16="http://schemas.microsoft.com/office/drawing/2014/main" id="{16E4FB7D-5365-F3B5-FF96-525BAD3F210E}"/>
                      </a:ext>
                    </a:extLst>
                  </p:cNvPr>
                  <p:cNvSpPr/>
                  <p:nvPr/>
                </p:nvSpPr>
                <p:spPr>
                  <a:xfrm>
                    <a:off x="1933198" y="2922889"/>
                    <a:ext cx="946334" cy="901266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ko-KR" i="1" baseline="-25000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ko-KR" altLang="en-US" baseline="-25000" dirty="0">
                      <a:solidFill>
                        <a:schemeClr val="accent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직사각형 6">
                    <a:extLst>
                      <a:ext uri="{FF2B5EF4-FFF2-40B4-BE49-F238E27FC236}">
                        <a16:creationId xmlns:a16="http://schemas.microsoft.com/office/drawing/2014/main" id="{16E4FB7D-5365-F3B5-FF96-525BAD3F210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33198" y="2922889"/>
                    <a:ext cx="946334" cy="90126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752C74A6-9336-10D8-3EE4-E4F075DE565D}"/>
                    </a:ext>
                  </a:extLst>
                </p:cNvPr>
                <p:cNvSpPr/>
                <p:nvPr/>
              </p:nvSpPr>
              <p:spPr>
                <a:xfrm>
                  <a:off x="8590524" y="2939218"/>
                  <a:ext cx="2147105" cy="83270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ko-KR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altLang="ko-KR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i="1" baseline="-25000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aseline="-250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752C74A6-9336-10D8-3EE4-E4F075DE56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0524" y="2939218"/>
                  <a:ext cx="2147105" cy="832703"/>
                </a:xfrm>
                <a:prstGeom prst="rect">
                  <a:avLst/>
                </a:prstGeom>
                <a:blipFill>
                  <a:blip r:embed="rId4"/>
                  <a:stretch>
                    <a:fillRect l="-2239" b="-7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8B26307-447D-3E03-D0AB-19F68C810AF9}"/>
              </a:ext>
            </a:extLst>
          </p:cNvPr>
          <p:cNvGrpSpPr/>
          <p:nvPr/>
        </p:nvGrpSpPr>
        <p:grpSpPr>
          <a:xfrm>
            <a:off x="153586" y="3358697"/>
            <a:ext cx="4671429" cy="1095530"/>
            <a:chOff x="577157" y="3270158"/>
            <a:chExt cx="7061382" cy="9913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422B24E5-0CEF-AB7C-725C-A62EF4DAA9B6}"/>
                    </a:ext>
                  </a:extLst>
                </p:cNvPr>
                <p:cNvSpPr/>
                <p:nvPr/>
              </p:nvSpPr>
              <p:spPr>
                <a:xfrm>
                  <a:off x="577157" y="3270158"/>
                  <a:ext cx="6866598" cy="28531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altLang="ko-KR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d>
                        <m:r>
                          <a:rPr lang="en-US" altLang="ko-KR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ko-KR" altLang="en-US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altLang="ko-KR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sSup>
                          <m:sSupPr>
                            <m:ctrlPr>
                              <a:rPr lang="en-US" altLang="ko-KR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ko-K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ko-KR" altLang="en-US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altLang="ko-K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altLang="ko-K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ko-K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ko-K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ko-KR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altLang="ko-KR" dirty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ko-KR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altLang="ko-KR" b="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422B24E5-0CEF-AB7C-725C-A62EF4DAA9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57" y="3270158"/>
                  <a:ext cx="6866598" cy="285311"/>
                </a:xfrm>
                <a:prstGeom prst="rect">
                  <a:avLst/>
                </a:prstGeom>
                <a:blipFill>
                  <a:blip r:embed="rId5"/>
                  <a:stretch>
                    <a:fillRect b="-576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FD94D68-5520-E969-F80C-3D89652D0589}"/>
                </a:ext>
              </a:extLst>
            </p:cNvPr>
            <p:cNvGrpSpPr/>
            <p:nvPr/>
          </p:nvGrpSpPr>
          <p:grpSpPr>
            <a:xfrm>
              <a:off x="2415347" y="3636226"/>
              <a:ext cx="2563909" cy="615494"/>
              <a:chOff x="6609247" y="4650248"/>
              <a:chExt cx="2563909" cy="615494"/>
            </a:xfrm>
            <a:solidFill>
              <a:schemeClr val="bg1"/>
            </a:solidFill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157A48D-8FC5-E9A1-CF79-13E667F13B0F}"/>
                  </a:ext>
                </a:extLst>
              </p:cNvPr>
              <p:cNvSpPr/>
              <p:nvPr/>
            </p:nvSpPr>
            <p:spPr>
              <a:xfrm>
                <a:off x="6609247" y="4987220"/>
                <a:ext cx="1420430" cy="27852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05BBE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Q-target</a:t>
                </a:r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0A75A606-BDEF-7E37-9208-FB9A6F5306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88837" y="4650248"/>
                <a:ext cx="2384319" cy="0"/>
              </a:xfrm>
              <a:prstGeom prst="line">
                <a:avLst/>
              </a:prstGeom>
              <a:grpFill/>
              <a:ln w="38100">
                <a:solidFill>
                  <a:srgbClr val="05BBE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CAFA3E32-FA49-9751-2F85-D45B2955C013}"/>
                  </a:ext>
                </a:extLst>
              </p:cNvPr>
              <p:cNvCxnSpPr/>
              <p:nvPr/>
            </p:nvCxnSpPr>
            <p:spPr>
              <a:xfrm flipH="1">
                <a:off x="7605988" y="4656122"/>
                <a:ext cx="199137" cy="343918"/>
              </a:xfrm>
              <a:prstGeom prst="line">
                <a:avLst/>
              </a:prstGeom>
              <a:grpFill/>
              <a:ln w="38100">
                <a:solidFill>
                  <a:srgbClr val="05BBE7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51B9FD0-8CD9-E478-1760-2F35A59BDA17}"/>
                </a:ext>
              </a:extLst>
            </p:cNvPr>
            <p:cNvGrpSpPr/>
            <p:nvPr/>
          </p:nvGrpSpPr>
          <p:grpSpPr>
            <a:xfrm>
              <a:off x="4979256" y="3634135"/>
              <a:ext cx="2659283" cy="627419"/>
              <a:chOff x="7345998" y="4636274"/>
              <a:chExt cx="2783708" cy="627419"/>
            </a:xfrm>
            <a:solidFill>
              <a:schemeClr val="bg1"/>
            </a:solidFill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EAACBA1-C60E-F3DC-5C28-DEE28C2E967A}"/>
                  </a:ext>
                </a:extLst>
              </p:cNvPr>
              <p:cNvSpPr/>
              <p:nvPr/>
            </p:nvSpPr>
            <p:spPr>
              <a:xfrm>
                <a:off x="7345998" y="4985171"/>
                <a:ext cx="2783708" cy="278522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Q-prediction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45D514B7-CEB5-256E-364E-73C3041648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5419" y="4636274"/>
                <a:ext cx="1052433" cy="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5B1D4231-D45C-FAA5-7C8C-4261A828F9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99901" y="4663045"/>
                <a:ext cx="231192" cy="325112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ABFD551-BCBA-72F1-A68A-D9259EF991F6}"/>
              </a:ext>
            </a:extLst>
          </p:cNvPr>
          <p:cNvSpPr txBox="1"/>
          <p:nvPr/>
        </p:nvSpPr>
        <p:spPr>
          <a:xfrm>
            <a:off x="1630855" y="1424501"/>
            <a:ext cx="12801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가치 함수 근사</a:t>
            </a:r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FC3C2A5-6178-C414-470D-11708935357E}"/>
              </a:ext>
            </a:extLst>
          </p:cNvPr>
          <p:cNvGrpSpPr/>
          <p:nvPr/>
        </p:nvGrpSpPr>
        <p:grpSpPr>
          <a:xfrm>
            <a:off x="5323840" y="1752598"/>
            <a:ext cx="3048401" cy="1034055"/>
            <a:chOff x="2467110" y="2487121"/>
            <a:chExt cx="8004349" cy="2715174"/>
          </a:xfrm>
          <a:solidFill>
            <a:schemeClr val="bg1"/>
          </a:solidFill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241AA9D-72DE-E595-4C17-7C4DE8537C59}"/>
                </a:ext>
              </a:extLst>
            </p:cNvPr>
            <p:cNvGrpSpPr/>
            <p:nvPr/>
          </p:nvGrpSpPr>
          <p:grpSpPr>
            <a:xfrm>
              <a:off x="2467110" y="2487121"/>
              <a:ext cx="7311262" cy="2715174"/>
              <a:chOff x="1933198" y="2470792"/>
              <a:chExt cx="7311262" cy="2715174"/>
            </a:xfrm>
            <a:grpFill/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55DB6FAA-0141-AB3F-550A-53B73747B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12179" y="2470792"/>
                <a:ext cx="7232281" cy="2715174"/>
              </a:xfrm>
              <a:prstGeom prst="rect">
                <a:avLst/>
              </a:prstGeom>
              <a:grpFill/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직사각형 31">
                    <a:extLst>
                      <a:ext uri="{FF2B5EF4-FFF2-40B4-BE49-F238E27FC236}">
                        <a16:creationId xmlns:a16="http://schemas.microsoft.com/office/drawing/2014/main" id="{DE9703D1-6303-4998-1F36-125F30099A0E}"/>
                      </a:ext>
                    </a:extLst>
                  </p:cNvPr>
                  <p:cNvSpPr/>
                  <p:nvPr/>
                </p:nvSpPr>
                <p:spPr>
                  <a:xfrm>
                    <a:off x="1933198" y="2922889"/>
                    <a:ext cx="946334" cy="901266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ko-KR" i="1" baseline="-25000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ko-KR" altLang="en-US" baseline="-25000" dirty="0">
                      <a:solidFill>
                        <a:schemeClr val="accent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직사각형 31">
                    <a:extLst>
                      <a:ext uri="{FF2B5EF4-FFF2-40B4-BE49-F238E27FC236}">
                        <a16:creationId xmlns:a16="http://schemas.microsoft.com/office/drawing/2014/main" id="{DE9703D1-6303-4998-1F36-125F30099A0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33198" y="2922889"/>
                    <a:ext cx="946334" cy="90126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4D3F74AD-3A87-DC79-9B94-829600B3B513}"/>
                    </a:ext>
                  </a:extLst>
                </p:cNvPr>
                <p:cNvSpPr/>
                <p:nvPr/>
              </p:nvSpPr>
              <p:spPr>
                <a:xfrm>
                  <a:off x="8590524" y="2939218"/>
                  <a:ext cx="1880935" cy="83270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ko-KR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ko-KR" altLang="en-US" baseline="-250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4D3F74AD-3A87-DC79-9B94-829600B3B5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0524" y="2939218"/>
                  <a:ext cx="1880935" cy="83270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34A3910-D616-D44E-C702-9FA583EBD333}"/>
              </a:ext>
            </a:extLst>
          </p:cNvPr>
          <p:cNvSpPr txBox="1"/>
          <p:nvPr/>
        </p:nvSpPr>
        <p:spPr>
          <a:xfrm>
            <a:off x="5953935" y="1377051"/>
            <a:ext cx="12801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정책 함수 근사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34834CBC-91C1-EFE4-CC6D-E99312592F9A}"/>
                  </a:ext>
                </a:extLst>
              </p:cNvPr>
              <p:cNvSpPr/>
              <p:nvPr/>
            </p:nvSpPr>
            <p:spPr>
              <a:xfrm>
                <a:off x="5630788" y="3359081"/>
                <a:ext cx="2200625" cy="31527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ko-KR" altLang="en-US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ko-KR" b="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34834CBC-91C1-EFE4-CC6D-E99312592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788" y="3359081"/>
                <a:ext cx="2200625" cy="315279"/>
              </a:xfrm>
              <a:prstGeom prst="rect">
                <a:avLst/>
              </a:prstGeom>
              <a:blipFill>
                <a:blip r:embed="rId7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40EA72E-4BA3-0B14-B533-A01AECD6D653}"/>
              </a:ext>
            </a:extLst>
          </p:cNvPr>
          <p:cNvCxnSpPr/>
          <p:nvPr/>
        </p:nvCxnSpPr>
        <p:spPr>
          <a:xfrm>
            <a:off x="4809955" y="1612232"/>
            <a:ext cx="0" cy="32389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AA27BA5C-9D0E-4538-2408-0087DC6347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17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38185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4A4C1-223D-8179-9155-C7B79E120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sz="3200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강화 학습  첫 시작 </a:t>
            </a:r>
            <a:r>
              <a:rPr lang="en-US" altLang="ko-KR" sz="3200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상태</a:t>
            </a:r>
            <a:r>
              <a:rPr lang="en-US" altLang="ko-KR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행동</a:t>
            </a:r>
            <a:r>
              <a:rPr lang="en-US" altLang="ko-KR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보상</a:t>
            </a:r>
            <a:r>
              <a:rPr lang="en-US" altLang="ko-KR" sz="3200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정의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829E5F-BCBF-86F3-D192-A2D831A839D1}"/>
              </a:ext>
            </a:extLst>
          </p:cNvPr>
          <p:cNvSpPr txBox="1">
            <a:spLocks/>
          </p:cNvSpPr>
          <p:nvPr/>
        </p:nvSpPr>
        <p:spPr>
          <a:xfrm>
            <a:off x="311700" y="1447391"/>
            <a:ext cx="8520600" cy="3388659"/>
          </a:xfrm>
          <a:prstGeom prst="rect">
            <a:avLst/>
          </a:prstGeom>
        </p:spPr>
        <p:txBody>
          <a:bodyPr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상태 정의 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{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목표지점 좌표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GPS 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좌표 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속도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 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선형가속도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각속도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orientation}</a:t>
            </a:r>
          </a:p>
          <a:p>
            <a:pPr marL="4572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보상 정의 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 위치에서 목표지점까지 거리에 따른 보상</a:t>
            </a:r>
            <a:endParaRPr lang="en-US" altLang="ko-KR" sz="20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행동 정의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20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96900" lvl="1">
              <a:lnSpc>
                <a:spcPct val="170000"/>
              </a:lnSpc>
            </a:pP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1) Position : x, y, z 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방향으로 각각 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-5 ~ +5 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값을 선택</a:t>
            </a:r>
            <a:endParaRPr lang="en-US" altLang="ko-KR" sz="18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96900" lvl="1">
              <a:lnSpc>
                <a:spcPct val="170000"/>
              </a:lnSpc>
            </a:pP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2) Velocity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x, y, z 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방향으로 각각 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-1 ~ 1 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값을 선택</a:t>
            </a:r>
            <a:endParaRPr lang="en-US" altLang="ko-KR" sz="18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96900" lvl="1">
              <a:lnSpc>
                <a:spcPct val="170000"/>
              </a:lnSpc>
            </a:pP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3) Angular Velocity : x, y, z 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방향으로 각각 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-3.14 ~ 3.14 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값을 선택</a:t>
            </a:r>
            <a:endParaRPr lang="en-US" altLang="ko-KR" sz="18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96900" lvl="1">
              <a:lnSpc>
                <a:spcPct val="170000"/>
              </a:lnSpc>
            </a:pP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4) Motor-control : 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각 모터 출력 세기 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0~1 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값을 선택</a:t>
            </a:r>
            <a:endParaRPr lang="en-US" altLang="ko-KR" sz="18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96900" lvl="1">
              <a:lnSpc>
                <a:spcPct val="170000"/>
              </a:lnSpc>
            </a:pPr>
            <a:endParaRPr lang="ko-KR" altLang="en-US" sz="20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B8E5E4-697A-DE98-69C5-1FC0D7C4FA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18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655292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7CF0FF-3D2E-32DC-3587-7CE8C92AA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65729"/>
            <a:ext cx="8520600" cy="6261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3200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3200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 학습 시도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B4B515-2D47-3338-393F-77AF065615D0}"/>
              </a:ext>
            </a:extLst>
          </p:cNvPr>
          <p:cNvSpPr txBox="1">
            <a:spLocks/>
          </p:cNvSpPr>
          <p:nvPr/>
        </p:nvSpPr>
        <p:spPr>
          <a:xfrm>
            <a:off x="311700" y="1447391"/>
            <a:ext cx="8520600" cy="3388659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IMU 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왜곡 없이 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10m 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거리를 이동하여 </a:t>
            </a:r>
            <a:r>
              <a:rPr lang="ko-KR" altLang="en-US" sz="2000" dirty="0" err="1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호버링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하는 간단한 임무</a:t>
            </a:r>
            <a:endParaRPr lang="en-US" altLang="ko-KR" sz="20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96900" lvl="1">
              <a:lnSpc>
                <a:spcPct val="200000"/>
              </a:lnSpc>
            </a:pP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1) Position-based Action	      : 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매우 쉽게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학습   </a:t>
            </a:r>
            <a:endParaRPr lang="en-US" altLang="ko-KR" sz="18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96900" lvl="1">
              <a:lnSpc>
                <a:spcPct val="200000"/>
              </a:lnSpc>
            </a:pP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2) Velocity-based Action	      : 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쉽게 학습</a:t>
            </a:r>
            <a:endParaRPr lang="en-US" altLang="ko-KR" sz="18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96900" lvl="1">
              <a:lnSpc>
                <a:spcPct val="200000"/>
              </a:lnSpc>
            </a:pP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3) Angular Velocity based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Action : 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많은 학습 시간 소요</a:t>
            </a:r>
            <a:endParaRPr lang="en-US" altLang="ko-KR" sz="18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96900" lvl="1">
              <a:lnSpc>
                <a:spcPct val="200000"/>
              </a:lnSpc>
            </a:pP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4) Motor-control based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Action    : 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매우 많은 학습 시간 소요</a:t>
            </a:r>
            <a:endParaRPr lang="ko-KR" altLang="en-US" sz="20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7DDC88-0C45-93AB-ABFD-B483011D93D3}"/>
              </a:ext>
            </a:extLst>
          </p:cNvPr>
          <p:cNvSpPr txBox="1"/>
          <p:nvPr/>
        </p:nvSpPr>
        <p:spPr>
          <a:xfrm>
            <a:off x="6809232" y="3767328"/>
            <a:ext cx="1648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O(10M)</a:t>
            </a:r>
            <a:r>
              <a: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steps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36B23A-128E-39EA-F5EC-47BF1347DF9E}"/>
              </a:ext>
            </a:extLst>
          </p:cNvPr>
          <p:cNvSpPr txBox="1"/>
          <p:nvPr/>
        </p:nvSpPr>
        <p:spPr>
          <a:xfrm>
            <a:off x="6809232" y="2109714"/>
            <a:ext cx="1835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O(100K)</a:t>
            </a:r>
            <a:r>
              <a: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steps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FA245E2-E0E8-B66F-7396-3E8EB5D7F07B}"/>
              </a:ext>
            </a:extLst>
          </p:cNvPr>
          <p:cNvCxnSpPr>
            <a:cxnSpLocks/>
          </p:cNvCxnSpPr>
          <p:nvPr/>
        </p:nvCxnSpPr>
        <p:spPr>
          <a:xfrm>
            <a:off x="7703499" y="2571750"/>
            <a:ext cx="15608" cy="1140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825BED3F-A278-C805-9348-FA48018F17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19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11429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1">
            <a:extLst>
              <a:ext uri="{FF2B5EF4-FFF2-40B4-BE49-F238E27FC236}">
                <a16:creationId xmlns:a16="http://schemas.microsoft.com/office/drawing/2014/main" id="{C2D24627-6AA5-9490-85C0-B04E1DBC9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9280" y="513071"/>
            <a:ext cx="4017151" cy="567815"/>
          </a:xfrm>
        </p:spPr>
        <p:txBody>
          <a:bodyPr anchor="ctr">
            <a:normAutofit/>
          </a:bodyPr>
          <a:lstStyle/>
          <a:p>
            <a:r>
              <a:rPr lang="ko-KR" altLang="en-US" sz="2000" b="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 유 성 </a:t>
            </a:r>
            <a:r>
              <a:rPr lang="en-US" altLang="ko-KR" sz="2000" b="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(yskim525@skku.edu)</a:t>
            </a:r>
            <a:endParaRPr lang="ko-KR" altLang="en-US" sz="2000" b="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9" name="내용 개체 틀 5">
            <a:extLst>
              <a:ext uri="{FF2B5EF4-FFF2-40B4-BE49-F238E27FC236}">
                <a16:creationId xmlns:a16="http://schemas.microsoft.com/office/drawing/2014/main" id="{A967E44F-C253-50DE-434E-6DAB0F3D1566}"/>
              </a:ext>
            </a:extLst>
          </p:cNvPr>
          <p:cNvSpPr txBox="1">
            <a:spLocks/>
          </p:cNvSpPr>
          <p:nvPr/>
        </p:nvSpPr>
        <p:spPr>
          <a:xfrm>
            <a:off x="3406310" y="931632"/>
            <a:ext cx="4419429" cy="701912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Computer System and Intelligence Lab. </a:t>
            </a:r>
            <a:br>
              <a:rPr lang="en-US" altLang="ko-KR" sz="1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http://csi.skku.edu</a:t>
            </a:r>
            <a:endParaRPr lang="en-US" altLang="ko-KR" sz="7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FAC9201-94AB-A791-14D2-344C6FEFF2A8}"/>
              </a:ext>
            </a:extLst>
          </p:cNvPr>
          <p:cNvSpPr txBox="1"/>
          <p:nvPr/>
        </p:nvSpPr>
        <p:spPr>
          <a:xfrm>
            <a:off x="6496162" y="2313245"/>
            <a:ext cx="2323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Learning-based  Digital Health</a:t>
            </a:r>
            <a:endParaRPr lang="ko-KR" altLang="en-US" sz="1200" b="1" dirty="0">
              <a:solidFill>
                <a:srgbClr val="0070C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4621FA6-4C52-F3B3-96A4-18C38B017D51}"/>
              </a:ext>
            </a:extLst>
          </p:cNvPr>
          <p:cNvSpPr txBox="1"/>
          <p:nvPr/>
        </p:nvSpPr>
        <p:spPr>
          <a:xfrm>
            <a:off x="746166" y="2261548"/>
            <a:ext cx="18543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Intelligent Systems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1D4FCC-C67B-7888-0FA0-E379EB0A02AF}"/>
              </a:ext>
            </a:extLst>
          </p:cNvPr>
          <p:cNvSpPr txBox="1"/>
          <p:nvPr/>
        </p:nvSpPr>
        <p:spPr>
          <a:xfrm>
            <a:off x="3616317" y="2302245"/>
            <a:ext cx="2263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RF-based  Pose Estimation</a:t>
            </a:r>
            <a:endParaRPr lang="ko-KR" altLang="en-US" sz="1200" b="1" dirty="0">
              <a:solidFill>
                <a:srgbClr val="0070C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0CF0B89E-33C1-6EE4-75C8-F0A2F0C47A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301" y="611497"/>
            <a:ext cx="748383" cy="104710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5B33C073-B935-DE3B-CBCC-7DD57B01F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59" y="2725277"/>
            <a:ext cx="2583638" cy="1058908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1EF87637-EE84-22D5-586B-307287EB1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013" y="2960014"/>
            <a:ext cx="687301" cy="710307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67A603F6-CB97-BCE1-9EE6-EC049809C286}"/>
              </a:ext>
            </a:extLst>
          </p:cNvPr>
          <p:cNvSpPr/>
          <p:nvPr/>
        </p:nvSpPr>
        <p:spPr>
          <a:xfrm>
            <a:off x="213941" y="380140"/>
            <a:ext cx="8707228" cy="1438205"/>
          </a:xfrm>
          <a:custGeom>
            <a:avLst/>
            <a:gdLst>
              <a:gd name="connsiteX0" fmla="*/ 0 w 8707228"/>
              <a:gd name="connsiteY0" fmla="*/ 0 h 1438205"/>
              <a:gd name="connsiteX1" fmla="*/ 580482 w 8707228"/>
              <a:gd name="connsiteY1" fmla="*/ 0 h 1438205"/>
              <a:gd name="connsiteX2" fmla="*/ 986819 w 8707228"/>
              <a:gd name="connsiteY2" fmla="*/ 0 h 1438205"/>
              <a:gd name="connsiteX3" fmla="*/ 1567301 w 8707228"/>
              <a:gd name="connsiteY3" fmla="*/ 0 h 1438205"/>
              <a:gd name="connsiteX4" fmla="*/ 2234855 w 8707228"/>
              <a:gd name="connsiteY4" fmla="*/ 0 h 1438205"/>
              <a:gd name="connsiteX5" fmla="*/ 2728265 w 8707228"/>
              <a:gd name="connsiteY5" fmla="*/ 0 h 1438205"/>
              <a:gd name="connsiteX6" fmla="*/ 3395819 w 8707228"/>
              <a:gd name="connsiteY6" fmla="*/ 0 h 1438205"/>
              <a:gd name="connsiteX7" fmla="*/ 3802156 w 8707228"/>
              <a:gd name="connsiteY7" fmla="*/ 0 h 1438205"/>
              <a:gd name="connsiteX8" fmla="*/ 4556783 w 8707228"/>
              <a:gd name="connsiteY8" fmla="*/ 0 h 1438205"/>
              <a:gd name="connsiteX9" fmla="*/ 5224337 w 8707228"/>
              <a:gd name="connsiteY9" fmla="*/ 0 h 1438205"/>
              <a:gd name="connsiteX10" fmla="*/ 5804819 w 8707228"/>
              <a:gd name="connsiteY10" fmla="*/ 0 h 1438205"/>
              <a:gd name="connsiteX11" fmla="*/ 6124084 w 8707228"/>
              <a:gd name="connsiteY11" fmla="*/ 0 h 1438205"/>
              <a:gd name="connsiteX12" fmla="*/ 6878710 w 8707228"/>
              <a:gd name="connsiteY12" fmla="*/ 0 h 1438205"/>
              <a:gd name="connsiteX13" fmla="*/ 7372120 w 8707228"/>
              <a:gd name="connsiteY13" fmla="*/ 0 h 1438205"/>
              <a:gd name="connsiteX14" fmla="*/ 8039674 w 8707228"/>
              <a:gd name="connsiteY14" fmla="*/ 0 h 1438205"/>
              <a:gd name="connsiteX15" fmla="*/ 8707228 w 8707228"/>
              <a:gd name="connsiteY15" fmla="*/ 0 h 1438205"/>
              <a:gd name="connsiteX16" fmla="*/ 8707228 w 8707228"/>
              <a:gd name="connsiteY16" fmla="*/ 479402 h 1438205"/>
              <a:gd name="connsiteX17" fmla="*/ 8707228 w 8707228"/>
              <a:gd name="connsiteY17" fmla="*/ 915657 h 1438205"/>
              <a:gd name="connsiteX18" fmla="*/ 8707228 w 8707228"/>
              <a:gd name="connsiteY18" fmla="*/ 1438205 h 1438205"/>
              <a:gd name="connsiteX19" fmla="*/ 8387963 w 8707228"/>
              <a:gd name="connsiteY19" fmla="*/ 1438205 h 1438205"/>
              <a:gd name="connsiteX20" fmla="*/ 7807481 w 8707228"/>
              <a:gd name="connsiteY20" fmla="*/ 1438205 h 1438205"/>
              <a:gd name="connsiteX21" fmla="*/ 7488216 w 8707228"/>
              <a:gd name="connsiteY21" fmla="*/ 1438205 h 1438205"/>
              <a:gd name="connsiteX22" fmla="*/ 7081879 w 8707228"/>
              <a:gd name="connsiteY22" fmla="*/ 1438205 h 1438205"/>
              <a:gd name="connsiteX23" fmla="*/ 6501397 w 8707228"/>
              <a:gd name="connsiteY23" fmla="*/ 1438205 h 1438205"/>
              <a:gd name="connsiteX24" fmla="*/ 6095060 w 8707228"/>
              <a:gd name="connsiteY24" fmla="*/ 1438205 h 1438205"/>
              <a:gd name="connsiteX25" fmla="*/ 5688722 w 8707228"/>
              <a:gd name="connsiteY25" fmla="*/ 1438205 h 1438205"/>
              <a:gd name="connsiteX26" fmla="*/ 5021168 w 8707228"/>
              <a:gd name="connsiteY26" fmla="*/ 1438205 h 1438205"/>
              <a:gd name="connsiteX27" fmla="*/ 4527759 w 8707228"/>
              <a:gd name="connsiteY27" fmla="*/ 1438205 h 1438205"/>
              <a:gd name="connsiteX28" fmla="*/ 4121421 w 8707228"/>
              <a:gd name="connsiteY28" fmla="*/ 1438205 h 1438205"/>
              <a:gd name="connsiteX29" fmla="*/ 3366795 w 8707228"/>
              <a:gd name="connsiteY29" fmla="*/ 1438205 h 1438205"/>
              <a:gd name="connsiteX30" fmla="*/ 2873385 w 8707228"/>
              <a:gd name="connsiteY30" fmla="*/ 1438205 h 1438205"/>
              <a:gd name="connsiteX31" fmla="*/ 2379976 w 8707228"/>
              <a:gd name="connsiteY31" fmla="*/ 1438205 h 1438205"/>
              <a:gd name="connsiteX32" fmla="*/ 1625349 w 8707228"/>
              <a:gd name="connsiteY32" fmla="*/ 1438205 h 1438205"/>
              <a:gd name="connsiteX33" fmla="*/ 1044867 w 8707228"/>
              <a:gd name="connsiteY33" fmla="*/ 1438205 h 1438205"/>
              <a:gd name="connsiteX34" fmla="*/ 0 w 8707228"/>
              <a:gd name="connsiteY34" fmla="*/ 1438205 h 1438205"/>
              <a:gd name="connsiteX35" fmla="*/ 0 w 8707228"/>
              <a:gd name="connsiteY35" fmla="*/ 944421 h 1438205"/>
              <a:gd name="connsiteX36" fmla="*/ 0 w 8707228"/>
              <a:gd name="connsiteY36" fmla="*/ 508166 h 1438205"/>
              <a:gd name="connsiteX37" fmla="*/ 0 w 8707228"/>
              <a:gd name="connsiteY37" fmla="*/ 0 h 1438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707228" h="1438205" extrusionOk="0">
                <a:moveTo>
                  <a:pt x="0" y="0"/>
                </a:moveTo>
                <a:cubicBezTo>
                  <a:pt x="170864" y="-44959"/>
                  <a:pt x="418695" y="68953"/>
                  <a:pt x="580482" y="0"/>
                </a:cubicBezTo>
                <a:cubicBezTo>
                  <a:pt x="742269" y="-68953"/>
                  <a:pt x="825351" y="19675"/>
                  <a:pt x="986819" y="0"/>
                </a:cubicBezTo>
                <a:cubicBezTo>
                  <a:pt x="1148287" y="-19675"/>
                  <a:pt x="1281096" y="43348"/>
                  <a:pt x="1567301" y="0"/>
                </a:cubicBezTo>
                <a:cubicBezTo>
                  <a:pt x="1853506" y="-43348"/>
                  <a:pt x="2021353" y="34832"/>
                  <a:pt x="2234855" y="0"/>
                </a:cubicBezTo>
                <a:cubicBezTo>
                  <a:pt x="2448357" y="-34832"/>
                  <a:pt x="2621588" y="43615"/>
                  <a:pt x="2728265" y="0"/>
                </a:cubicBezTo>
                <a:cubicBezTo>
                  <a:pt x="2834942" y="-43615"/>
                  <a:pt x="3186075" y="61257"/>
                  <a:pt x="3395819" y="0"/>
                </a:cubicBezTo>
                <a:cubicBezTo>
                  <a:pt x="3605563" y="-61257"/>
                  <a:pt x="3604295" y="38583"/>
                  <a:pt x="3802156" y="0"/>
                </a:cubicBezTo>
                <a:cubicBezTo>
                  <a:pt x="4000017" y="-38583"/>
                  <a:pt x="4298934" y="20007"/>
                  <a:pt x="4556783" y="0"/>
                </a:cubicBezTo>
                <a:cubicBezTo>
                  <a:pt x="4814632" y="-20007"/>
                  <a:pt x="4905336" y="26474"/>
                  <a:pt x="5224337" y="0"/>
                </a:cubicBezTo>
                <a:cubicBezTo>
                  <a:pt x="5543338" y="-26474"/>
                  <a:pt x="5587143" y="46064"/>
                  <a:pt x="5804819" y="0"/>
                </a:cubicBezTo>
                <a:cubicBezTo>
                  <a:pt x="6022495" y="-46064"/>
                  <a:pt x="6053017" y="27703"/>
                  <a:pt x="6124084" y="0"/>
                </a:cubicBezTo>
                <a:cubicBezTo>
                  <a:pt x="6195151" y="-27703"/>
                  <a:pt x="6720696" y="14057"/>
                  <a:pt x="6878710" y="0"/>
                </a:cubicBezTo>
                <a:cubicBezTo>
                  <a:pt x="7036724" y="-14057"/>
                  <a:pt x="7272032" y="34557"/>
                  <a:pt x="7372120" y="0"/>
                </a:cubicBezTo>
                <a:cubicBezTo>
                  <a:pt x="7472208" y="-34557"/>
                  <a:pt x="7809830" y="48915"/>
                  <a:pt x="8039674" y="0"/>
                </a:cubicBezTo>
                <a:cubicBezTo>
                  <a:pt x="8269518" y="-48915"/>
                  <a:pt x="8416846" y="70941"/>
                  <a:pt x="8707228" y="0"/>
                </a:cubicBezTo>
                <a:cubicBezTo>
                  <a:pt x="8745257" y="189797"/>
                  <a:pt x="8669228" y="241302"/>
                  <a:pt x="8707228" y="479402"/>
                </a:cubicBezTo>
                <a:cubicBezTo>
                  <a:pt x="8745228" y="717502"/>
                  <a:pt x="8673546" y="784533"/>
                  <a:pt x="8707228" y="915657"/>
                </a:cubicBezTo>
                <a:cubicBezTo>
                  <a:pt x="8740910" y="1046782"/>
                  <a:pt x="8696732" y="1258047"/>
                  <a:pt x="8707228" y="1438205"/>
                </a:cubicBezTo>
                <a:cubicBezTo>
                  <a:pt x="8597578" y="1446216"/>
                  <a:pt x="8461342" y="1437800"/>
                  <a:pt x="8387963" y="1438205"/>
                </a:cubicBezTo>
                <a:cubicBezTo>
                  <a:pt x="8314584" y="1438610"/>
                  <a:pt x="8070330" y="1390753"/>
                  <a:pt x="7807481" y="1438205"/>
                </a:cubicBezTo>
                <a:cubicBezTo>
                  <a:pt x="7544632" y="1485657"/>
                  <a:pt x="7597470" y="1420033"/>
                  <a:pt x="7488216" y="1438205"/>
                </a:cubicBezTo>
                <a:cubicBezTo>
                  <a:pt x="7378962" y="1456377"/>
                  <a:pt x="7224348" y="1392118"/>
                  <a:pt x="7081879" y="1438205"/>
                </a:cubicBezTo>
                <a:cubicBezTo>
                  <a:pt x="6939410" y="1484292"/>
                  <a:pt x="6674050" y="1421835"/>
                  <a:pt x="6501397" y="1438205"/>
                </a:cubicBezTo>
                <a:cubicBezTo>
                  <a:pt x="6328744" y="1454575"/>
                  <a:pt x="6294369" y="1422468"/>
                  <a:pt x="6095060" y="1438205"/>
                </a:cubicBezTo>
                <a:cubicBezTo>
                  <a:pt x="5895751" y="1453942"/>
                  <a:pt x="5774672" y="1435273"/>
                  <a:pt x="5688722" y="1438205"/>
                </a:cubicBezTo>
                <a:cubicBezTo>
                  <a:pt x="5602772" y="1441137"/>
                  <a:pt x="5232313" y="1360460"/>
                  <a:pt x="5021168" y="1438205"/>
                </a:cubicBezTo>
                <a:cubicBezTo>
                  <a:pt x="4810023" y="1515950"/>
                  <a:pt x="4761612" y="1412895"/>
                  <a:pt x="4527759" y="1438205"/>
                </a:cubicBezTo>
                <a:cubicBezTo>
                  <a:pt x="4293906" y="1463515"/>
                  <a:pt x="4228671" y="1398777"/>
                  <a:pt x="4121421" y="1438205"/>
                </a:cubicBezTo>
                <a:cubicBezTo>
                  <a:pt x="4014171" y="1477633"/>
                  <a:pt x="3560815" y="1421218"/>
                  <a:pt x="3366795" y="1438205"/>
                </a:cubicBezTo>
                <a:cubicBezTo>
                  <a:pt x="3172775" y="1455192"/>
                  <a:pt x="3073934" y="1415712"/>
                  <a:pt x="2873385" y="1438205"/>
                </a:cubicBezTo>
                <a:cubicBezTo>
                  <a:pt x="2672836" y="1460698"/>
                  <a:pt x="2481395" y="1436916"/>
                  <a:pt x="2379976" y="1438205"/>
                </a:cubicBezTo>
                <a:cubicBezTo>
                  <a:pt x="2278557" y="1439494"/>
                  <a:pt x="1984924" y="1387313"/>
                  <a:pt x="1625349" y="1438205"/>
                </a:cubicBezTo>
                <a:cubicBezTo>
                  <a:pt x="1265774" y="1489097"/>
                  <a:pt x="1308480" y="1434345"/>
                  <a:pt x="1044867" y="1438205"/>
                </a:cubicBezTo>
                <a:cubicBezTo>
                  <a:pt x="781254" y="1442065"/>
                  <a:pt x="379681" y="1363017"/>
                  <a:pt x="0" y="1438205"/>
                </a:cubicBezTo>
                <a:cubicBezTo>
                  <a:pt x="-12326" y="1207350"/>
                  <a:pt x="22611" y="1065987"/>
                  <a:pt x="0" y="944421"/>
                </a:cubicBezTo>
                <a:cubicBezTo>
                  <a:pt x="-22611" y="822855"/>
                  <a:pt x="6382" y="603358"/>
                  <a:pt x="0" y="508166"/>
                </a:cubicBezTo>
                <a:cubicBezTo>
                  <a:pt x="-6382" y="412974"/>
                  <a:pt x="20025" y="240323"/>
                  <a:pt x="0" y="0"/>
                </a:cubicBezTo>
                <a:close/>
              </a:path>
            </a:pathLst>
          </a:custGeom>
          <a:noFill/>
          <a:ln>
            <a:solidFill>
              <a:srgbClr val="3399FF"/>
            </a:solidFill>
            <a:extLst>
              <a:ext uri="{C807C97D-BFC1-408E-A445-0C87EB9F89A2}">
                <ask:lineSketchStyleProps xmlns:ask="http://schemas.microsoft.com/office/drawing/2018/sketchyshapes" sd="366121308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41CBA3-63E8-FB4B-E5CC-77111C80EE14}"/>
              </a:ext>
            </a:extLst>
          </p:cNvPr>
          <p:cNvSpPr/>
          <p:nvPr/>
        </p:nvSpPr>
        <p:spPr>
          <a:xfrm>
            <a:off x="213941" y="2133600"/>
            <a:ext cx="2934544" cy="2646845"/>
          </a:xfrm>
          <a:custGeom>
            <a:avLst/>
            <a:gdLst>
              <a:gd name="connsiteX0" fmla="*/ 0 w 2934544"/>
              <a:gd name="connsiteY0" fmla="*/ 0 h 2646845"/>
              <a:gd name="connsiteX1" fmla="*/ 586909 w 2934544"/>
              <a:gd name="connsiteY1" fmla="*/ 0 h 2646845"/>
              <a:gd name="connsiteX2" fmla="*/ 1115127 w 2934544"/>
              <a:gd name="connsiteY2" fmla="*/ 0 h 2646845"/>
              <a:gd name="connsiteX3" fmla="*/ 1702036 w 2934544"/>
              <a:gd name="connsiteY3" fmla="*/ 0 h 2646845"/>
              <a:gd name="connsiteX4" fmla="*/ 2318290 w 2934544"/>
              <a:gd name="connsiteY4" fmla="*/ 0 h 2646845"/>
              <a:gd name="connsiteX5" fmla="*/ 2934544 w 2934544"/>
              <a:gd name="connsiteY5" fmla="*/ 0 h 2646845"/>
              <a:gd name="connsiteX6" fmla="*/ 2934544 w 2934544"/>
              <a:gd name="connsiteY6" fmla="*/ 555837 h 2646845"/>
              <a:gd name="connsiteX7" fmla="*/ 2934544 w 2934544"/>
              <a:gd name="connsiteY7" fmla="*/ 1111675 h 2646845"/>
              <a:gd name="connsiteX8" fmla="*/ 2934544 w 2934544"/>
              <a:gd name="connsiteY8" fmla="*/ 1588107 h 2646845"/>
              <a:gd name="connsiteX9" fmla="*/ 2934544 w 2934544"/>
              <a:gd name="connsiteY9" fmla="*/ 2091008 h 2646845"/>
              <a:gd name="connsiteX10" fmla="*/ 2934544 w 2934544"/>
              <a:gd name="connsiteY10" fmla="*/ 2646845 h 2646845"/>
              <a:gd name="connsiteX11" fmla="*/ 2347635 w 2934544"/>
              <a:gd name="connsiteY11" fmla="*/ 2646845 h 2646845"/>
              <a:gd name="connsiteX12" fmla="*/ 1702036 w 2934544"/>
              <a:gd name="connsiteY12" fmla="*/ 2646845 h 2646845"/>
              <a:gd name="connsiteX13" fmla="*/ 1144472 w 2934544"/>
              <a:gd name="connsiteY13" fmla="*/ 2646845 h 2646845"/>
              <a:gd name="connsiteX14" fmla="*/ 557563 w 2934544"/>
              <a:gd name="connsiteY14" fmla="*/ 2646845 h 2646845"/>
              <a:gd name="connsiteX15" fmla="*/ 0 w 2934544"/>
              <a:gd name="connsiteY15" fmla="*/ 2646845 h 2646845"/>
              <a:gd name="connsiteX16" fmla="*/ 0 w 2934544"/>
              <a:gd name="connsiteY16" fmla="*/ 2117476 h 2646845"/>
              <a:gd name="connsiteX17" fmla="*/ 0 w 2934544"/>
              <a:gd name="connsiteY17" fmla="*/ 1614575 h 2646845"/>
              <a:gd name="connsiteX18" fmla="*/ 0 w 2934544"/>
              <a:gd name="connsiteY18" fmla="*/ 1164612 h 2646845"/>
              <a:gd name="connsiteX19" fmla="*/ 0 w 2934544"/>
              <a:gd name="connsiteY19" fmla="*/ 661711 h 2646845"/>
              <a:gd name="connsiteX20" fmla="*/ 0 w 2934544"/>
              <a:gd name="connsiteY20" fmla="*/ 0 h 264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34544" h="2646845" extrusionOk="0">
                <a:moveTo>
                  <a:pt x="0" y="0"/>
                </a:moveTo>
                <a:cubicBezTo>
                  <a:pt x="210085" y="-10894"/>
                  <a:pt x="320326" y="20802"/>
                  <a:pt x="586909" y="0"/>
                </a:cubicBezTo>
                <a:cubicBezTo>
                  <a:pt x="853492" y="-20802"/>
                  <a:pt x="934067" y="23293"/>
                  <a:pt x="1115127" y="0"/>
                </a:cubicBezTo>
                <a:cubicBezTo>
                  <a:pt x="1296187" y="-23293"/>
                  <a:pt x="1487490" y="27715"/>
                  <a:pt x="1702036" y="0"/>
                </a:cubicBezTo>
                <a:cubicBezTo>
                  <a:pt x="1916582" y="-27715"/>
                  <a:pt x="2136094" y="73256"/>
                  <a:pt x="2318290" y="0"/>
                </a:cubicBezTo>
                <a:cubicBezTo>
                  <a:pt x="2500486" y="-73256"/>
                  <a:pt x="2803517" y="45824"/>
                  <a:pt x="2934544" y="0"/>
                </a:cubicBezTo>
                <a:cubicBezTo>
                  <a:pt x="2952727" y="169699"/>
                  <a:pt x="2914467" y="366966"/>
                  <a:pt x="2934544" y="555837"/>
                </a:cubicBezTo>
                <a:cubicBezTo>
                  <a:pt x="2954621" y="744708"/>
                  <a:pt x="2918843" y="884848"/>
                  <a:pt x="2934544" y="1111675"/>
                </a:cubicBezTo>
                <a:cubicBezTo>
                  <a:pt x="2950245" y="1338502"/>
                  <a:pt x="2878079" y="1469864"/>
                  <a:pt x="2934544" y="1588107"/>
                </a:cubicBezTo>
                <a:cubicBezTo>
                  <a:pt x="2991009" y="1706350"/>
                  <a:pt x="2887815" y="1846597"/>
                  <a:pt x="2934544" y="2091008"/>
                </a:cubicBezTo>
                <a:cubicBezTo>
                  <a:pt x="2981273" y="2335419"/>
                  <a:pt x="2910332" y="2415001"/>
                  <a:pt x="2934544" y="2646845"/>
                </a:cubicBezTo>
                <a:cubicBezTo>
                  <a:pt x="2782389" y="2653311"/>
                  <a:pt x="2605185" y="2587902"/>
                  <a:pt x="2347635" y="2646845"/>
                </a:cubicBezTo>
                <a:cubicBezTo>
                  <a:pt x="2090085" y="2705788"/>
                  <a:pt x="1941408" y="2573331"/>
                  <a:pt x="1702036" y="2646845"/>
                </a:cubicBezTo>
                <a:cubicBezTo>
                  <a:pt x="1462664" y="2720359"/>
                  <a:pt x="1340644" y="2645895"/>
                  <a:pt x="1144472" y="2646845"/>
                </a:cubicBezTo>
                <a:cubicBezTo>
                  <a:pt x="948300" y="2647795"/>
                  <a:pt x="751690" y="2621075"/>
                  <a:pt x="557563" y="2646845"/>
                </a:cubicBezTo>
                <a:cubicBezTo>
                  <a:pt x="363436" y="2672615"/>
                  <a:pt x="237253" y="2597226"/>
                  <a:pt x="0" y="2646845"/>
                </a:cubicBezTo>
                <a:cubicBezTo>
                  <a:pt x="-19345" y="2405846"/>
                  <a:pt x="37010" y="2303433"/>
                  <a:pt x="0" y="2117476"/>
                </a:cubicBezTo>
                <a:cubicBezTo>
                  <a:pt x="-37010" y="1931519"/>
                  <a:pt x="12665" y="1761031"/>
                  <a:pt x="0" y="1614575"/>
                </a:cubicBezTo>
                <a:cubicBezTo>
                  <a:pt x="-12665" y="1468119"/>
                  <a:pt x="52483" y="1276546"/>
                  <a:pt x="0" y="1164612"/>
                </a:cubicBezTo>
                <a:cubicBezTo>
                  <a:pt x="-52483" y="1052678"/>
                  <a:pt x="14207" y="850304"/>
                  <a:pt x="0" y="661711"/>
                </a:cubicBezTo>
                <a:cubicBezTo>
                  <a:pt x="-14207" y="473118"/>
                  <a:pt x="2188" y="155587"/>
                  <a:pt x="0" y="0"/>
                </a:cubicBezTo>
                <a:close/>
              </a:path>
            </a:pathLst>
          </a:custGeom>
          <a:noFill/>
          <a:ln>
            <a:solidFill>
              <a:srgbClr val="3399FF"/>
            </a:solidFill>
            <a:extLst>
              <a:ext uri="{C807C97D-BFC1-408E-A445-0C87EB9F89A2}">
                <ask:lineSketchStyleProps xmlns:ask="http://schemas.microsoft.com/office/drawing/2018/sketchyshapes" sd="366121308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2331FC7-CBFF-D30F-3329-FE35A90575DD}"/>
              </a:ext>
            </a:extLst>
          </p:cNvPr>
          <p:cNvSpPr/>
          <p:nvPr/>
        </p:nvSpPr>
        <p:spPr>
          <a:xfrm>
            <a:off x="6229066" y="2142323"/>
            <a:ext cx="2692103" cy="2697451"/>
          </a:xfrm>
          <a:custGeom>
            <a:avLst/>
            <a:gdLst>
              <a:gd name="connsiteX0" fmla="*/ 0 w 2692103"/>
              <a:gd name="connsiteY0" fmla="*/ 0 h 2697451"/>
              <a:gd name="connsiteX1" fmla="*/ 538421 w 2692103"/>
              <a:gd name="connsiteY1" fmla="*/ 0 h 2697451"/>
              <a:gd name="connsiteX2" fmla="*/ 1022999 w 2692103"/>
              <a:gd name="connsiteY2" fmla="*/ 0 h 2697451"/>
              <a:gd name="connsiteX3" fmla="*/ 1561420 w 2692103"/>
              <a:gd name="connsiteY3" fmla="*/ 0 h 2697451"/>
              <a:gd name="connsiteX4" fmla="*/ 2126761 w 2692103"/>
              <a:gd name="connsiteY4" fmla="*/ 0 h 2697451"/>
              <a:gd name="connsiteX5" fmla="*/ 2692103 w 2692103"/>
              <a:gd name="connsiteY5" fmla="*/ 0 h 2697451"/>
              <a:gd name="connsiteX6" fmla="*/ 2692103 w 2692103"/>
              <a:gd name="connsiteY6" fmla="*/ 566465 h 2697451"/>
              <a:gd name="connsiteX7" fmla="*/ 2692103 w 2692103"/>
              <a:gd name="connsiteY7" fmla="*/ 1132929 h 2697451"/>
              <a:gd name="connsiteX8" fmla="*/ 2692103 w 2692103"/>
              <a:gd name="connsiteY8" fmla="*/ 1618471 h 2697451"/>
              <a:gd name="connsiteX9" fmla="*/ 2692103 w 2692103"/>
              <a:gd name="connsiteY9" fmla="*/ 2130986 h 2697451"/>
              <a:gd name="connsiteX10" fmla="*/ 2692103 w 2692103"/>
              <a:gd name="connsiteY10" fmla="*/ 2697451 h 2697451"/>
              <a:gd name="connsiteX11" fmla="*/ 2153682 w 2692103"/>
              <a:gd name="connsiteY11" fmla="*/ 2697451 h 2697451"/>
              <a:gd name="connsiteX12" fmla="*/ 1561420 w 2692103"/>
              <a:gd name="connsiteY12" fmla="*/ 2697451 h 2697451"/>
              <a:gd name="connsiteX13" fmla="*/ 1049920 w 2692103"/>
              <a:gd name="connsiteY13" fmla="*/ 2697451 h 2697451"/>
              <a:gd name="connsiteX14" fmla="*/ 511500 w 2692103"/>
              <a:gd name="connsiteY14" fmla="*/ 2697451 h 2697451"/>
              <a:gd name="connsiteX15" fmla="*/ 0 w 2692103"/>
              <a:gd name="connsiteY15" fmla="*/ 2697451 h 2697451"/>
              <a:gd name="connsiteX16" fmla="*/ 0 w 2692103"/>
              <a:gd name="connsiteY16" fmla="*/ 2157961 h 2697451"/>
              <a:gd name="connsiteX17" fmla="*/ 0 w 2692103"/>
              <a:gd name="connsiteY17" fmla="*/ 1645445 h 2697451"/>
              <a:gd name="connsiteX18" fmla="*/ 0 w 2692103"/>
              <a:gd name="connsiteY18" fmla="*/ 1186878 h 2697451"/>
              <a:gd name="connsiteX19" fmla="*/ 0 w 2692103"/>
              <a:gd name="connsiteY19" fmla="*/ 674363 h 2697451"/>
              <a:gd name="connsiteX20" fmla="*/ 0 w 2692103"/>
              <a:gd name="connsiteY20" fmla="*/ 0 h 269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692103" h="2697451" extrusionOk="0">
                <a:moveTo>
                  <a:pt x="0" y="0"/>
                </a:moveTo>
                <a:cubicBezTo>
                  <a:pt x="109759" y="-35099"/>
                  <a:pt x="332091" y="38162"/>
                  <a:pt x="538421" y="0"/>
                </a:cubicBezTo>
                <a:cubicBezTo>
                  <a:pt x="744751" y="-38162"/>
                  <a:pt x="801708" y="52838"/>
                  <a:pt x="1022999" y="0"/>
                </a:cubicBezTo>
                <a:cubicBezTo>
                  <a:pt x="1244290" y="-52838"/>
                  <a:pt x="1340103" y="27406"/>
                  <a:pt x="1561420" y="0"/>
                </a:cubicBezTo>
                <a:cubicBezTo>
                  <a:pt x="1782737" y="-27406"/>
                  <a:pt x="1925739" y="49598"/>
                  <a:pt x="2126761" y="0"/>
                </a:cubicBezTo>
                <a:cubicBezTo>
                  <a:pt x="2327783" y="-49598"/>
                  <a:pt x="2445245" y="8378"/>
                  <a:pt x="2692103" y="0"/>
                </a:cubicBezTo>
                <a:cubicBezTo>
                  <a:pt x="2703999" y="214289"/>
                  <a:pt x="2630194" y="351853"/>
                  <a:pt x="2692103" y="566465"/>
                </a:cubicBezTo>
                <a:cubicBezTo>
                  <a:pt x="2754012" y="781078"/>
                  <a:pt x="2643003" y="1014511"/>
                  <a:pt x="2692103" y="1132929"/>
                </a:cubicBezTo>
                <a:cubicBezTo>
                  <a:pt x="2741203" y="1251347"/>
                  <a:pt x="2668486" y="1464029"/>
                  <a:pt x="2692103" y="1618471"/>
                </a:cubicBezTo>
                <a:cubicBezTo>
                  <a:pt x="2715720" y="1772913"/>
                  <a:pt x="2649720" y="1895716"/>
                  <a:pt x="2692103" y="2130986"/>
                </a:cubicBezTo>
                <a:cubicBezTo>
                  <a:pt x="2734486" y="2366257"/>
                  <a:pt x="2670913" y="2514094"/>
                  <a:pt x="2692103" y="2697451"/>
                </a:cubicBezTo>
                <a:cubicBezTo>
                  <a:pt x="2514473" y="2729963"/>
                  <a:pt x="2393677" y="2653497"/>
                  <a:pt x="2153682" y="2697451"/>
                </a:cubicBezTo>
                <a:cubicBezTo>
                  <a:pt x="1913687" y="2741405"/>
                  <a:pt x="1822808" y="2667781"/>
                  <a:pt x="1561420" y="2697451"/>
                </a:cubicBezTo>
                <a:cubicBezTo>
                  <a:pt x="1300032" y="2727121"/>
                  <a:pt x="1152225" y="2694515"/>
                  <a:pt x="1049920" y="2697451"/>
                </a:cubicBezTo>
                <a:cubicBezTo>
                  <a:pt x="947615" y="2700387"/>
                  <a:pt x="724333" y="2687698"/>
                  <a:pt x="511500" y="2697451"/>
                </a:cubicBezTo>
                <a:cubicBezTo>
                  <a:pt x="298667" y="2707204"/>
                  <a:pt x="191634" y="2666361"/>
                  <a:pt x="0" y="2697451"/>
                </a:cubicBezTo>
                <a:cubicBezTo>
                  <a:pt x="-50570" y="2520565"/>
                  <a:pt x="46988" y="2384618"/>
                  <a:pt x="0" y="2157961"/>
                </a:cubicBezTo>
                <a:cubicBezTo>
                  <a:pt x="-46988" y="1931304"/>
                  <a:pt x="27443" y="1856876"/>
                  <a:pt x="0" y="1645445"/>
                </a:cubicBezTo>
                <a:cubicBezTo>
                  <a:pt x="-27443" y="1434014"/>
                  <a:pt x="45264" y="1338316"/>
                  <a:pt x="0" y="1186878"/>
                </a:cubicBezTo>
                <a:cubicBezTo>
                  <a:pt x="-45264" y="1035440"/>
                  <a:pt x="29932" y="905540"/>
                  <a:pt x="0" y="674363"/>
                </a:cubicBezTo>
                <a:cubicBezTo>
                  <a:pt x="-29932" y="443186"/>
                  <a:pt x="80904" y="225964"/>
                  <a:pt x="0" y="0"/>
                </a:cubicBezTo>
                <a:close/>
              </a:path>
            </a:pathLst>
          </a:custGeom>
          <a:noFill/>
          <a:ln>
            <a:solidFill>
              <a:srgbClr val="3399FF"/>
            </a:solidFill>
            <a:extLst>
              <a:ext uri="{C807C97D-BFC1-408E-A445-0C87EB9F89A2}">
                <ask:lineSketchStyleProps xmlns:ask="http://schemas.microsoft.com/office/drawing/2018/sketchyshapes" sd="366121308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1F26B80-6404-27E9-EEB1-8A353D1D8962}"/>
              </a:ext>
            </a:extLst>
          </p:cNvPr>
          <p:cNvSpPr/>
          <p:nvPr/>
        </p:nvSpPr>
        <p:spPr>
          <a:xfrm>
            <a:off x="3381085" y="2142324"/>
            <a:ext cx="2612934" cy="2667046"/>
          </a:xfrm>
          <a:custGeom>
            <a:avLst/>
            <a:gdLst>
              <a:gd name="connsiteX0" fmla="*/ 0 w 2612934"/>
              <a:gd name="connsiteY0" fmla="*/ 0 h 2667046"/>
              <a:gd name="connsiteX1" fmla="*/ 522587 w 2612934"/>
              <a:gd name="connsiteY1" fmla="*/ 0 h 2667046"/>
              <a:gd name="connsiteX2" fmla="*/ 992915 w 2612934"/>
              <a:gd name="connsiteY2" fmla="*/ 0 h 2667046"/>
              <a:gd name="connsiteX3" fmla="*/ 1515502 w 2612934"/>
              <a:gd name="connsiteY3" fmla="*/ 0 h 2667046"/>
              <a:gd name="connsiteX4" fmla="*/ 2064218 w 2612934"/>
              <a:gd name="connsiteY4" fmla="*/ 0 h 2667046"/>
              <a:gd name="connsiteX5" fmla="*/ 2612934 w 2612934"/>
              <a:gd name="connsiteY5" fmla="*/ 0 h 2667046"/>
              <a:gd name="connsiteX6" fmla="*/ 2612934 w 2612934"/>
              <a:gd name="connsiteY6" fmla="*/ 560080 h 2667046"/>
              <a:gd name="connsiteX7" fmla="*/ 2612934 w 2612934"/>
              <a:gd name="connsiteY7" fmla="*/ 1120159 h 2667046"/>
              <a:gd name="connsiteX8" fmla="*/ 2612934 w 2612934"/>
              <a:gd name="connsiteY8" fmla="*/ 1600228 h 2667046"/>
              <a:gd name="connsiteX9" fmla="*/ 2612934 w 2612934"/>
              <a:gd name="connsiteY9" fmla="*/ 2106966 h 2667046"/>
              <a:gd name="connsiteX10" fmla="*/ 2612934 w 2612934"/>
              <a:gd name="connsiteY10" fmla="*/ 2667046 h 2667046"/>
              <a:gd name="connsiteX11" fmla="*/ 2090347 w 2612934"/>
              <a:gd name="connsiteY11" fmla="*/ 2667046 h 2667046"/>
              <a:gd name="connsiteX12" fmla="*/ 1515502 w 2612934"/>
              <a:gd name="connsiteY12" fmla="*/ 2667046 h 2667046"/>
              <a:gd name="connsiteX13" fmla="*/ 1019044 w 2612934"/>
              <a:gd name="connsiteY13" fmla="*/ 2667046 h 2667046"/>
              <a:gd name="connsiteX14" fmla="*/ 496457 w 2612934"/>
              <a:gd name="connsiteY14" fmla="*/ 2667046 h 2667046"/>
              <a:gd name="connsiteX15" fmla="*/ 0 w 2612934"/>
              <a:gd name="connsiteY15" fmla="*/ 2667046 h 2667046"/>
              <a:gd name="connsiteX16" fmla="*/ 0 w 2612934"/>
              <a:gd name="connsiteY16" fmla="*/ 2133637 h 2667046"/>
              <a:gd name="connsiteX17" fmla="*/ 0 w 2612934"/>
              <a:gd name="connsiteY17" fmla="*/ 1626898 h 2667046"/>
              <a:gd name="connsiteX18" fmla="*/ 0 w 2612934"/>
              <a:gd name="connsiteY18" fmla="*/ 1173500 h 2667046"/>
              <a:gd name="connsiteX19" fmla="*/ 0 w 2612934"/>
              <a:gd name="connsiteY19" fmla="*/ 666762 h 2667046"/>
              <a:gd name="connsiteX20" fmla="*/ 0 w 2612934"/>
              <a:gd name="connsiteY20" fmla="*/ 0 h 2667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612934" h="2667046" extrusionOk="0">
                <a:moveTo>
                  <a:pt x="0" y="0"/>
                </a:moveTo>
                <a:cubicBezTo>
                  <a:pt x="257163" y="-38672"/>
                  <a:pt x="370057" y="58576"/>
                  <a:pt x="522587" y="0"/>
                </a:cubicBezTo>
                <a:cubicBezTo>
                  <a:pt x="675117" y="-58576"/>
                  <a:pt x="886234" y="47635"/>
                  <a:pt x="992915" y="0"/>
                </a:cubicBezTo>
                <a:cubicBezTo>
                  <a:pt x="1099596" y="-47635"/>
                  <a:pt x="1264062" y="47179"/>
                  <a:pt x="1515502" y="0"/>
                </a:cubicBezTo>
                <a:cubicBezTo>
                  <a:pt x="1766942" y="-47179"/>
                  <a:pt x="1926504" y="14446"/>
                  <a:pt x="2064218" y="0"/>
                </a:cubicBezTo>
                <a:cubicBezTo>
                  <a:pt x="2201932" y="-14446"/>
                  <a:pt x="2368631" y="32946"/>
                  <a:pt x="2612934" y="0"/>
                </a:cubicBezTo>
                <a:cubicBezTo>
                  <a:pt x="2657917" y="221886"/>
                  <a:pt x="2560668" y="418979"/>
                  <a:pt x="2612934" y="560080"/>
                </a:cubicBezTo>
                <a:cubicBezTo>
                  <a:pt x="2665200" y="701181"/>
                  <a:pt x="2581784" y="924443"/>
                  <a:pt x="2612934" y="1120159"/>
                </a:cubicBezTo>
                <a:cubicBezTo>
                  <a:pt x="2644084" y="1315875"/>
                  <a:pt x="2602750" y="1446213"/>
                  <a:pt x="2612934" y="1600228"/>
                </a:cubicBezTo>
                <a:cubicBezTo>
                  <a:pt x="2623118" y="1754243"/>
                  <a:pt x="2553904" y="1955032"/>
                  <a:pt x="2612934" y="2106966"/>
                </a:cubicBezTo>
                <a:cubicBezTo>
                  <a:pt x="2671964" y="2258900"/>
                  <a:pt x="2590147" y="2413007"/>
                  <a:pt x="2612934" y="2667046"/>
                </a:cubicBezTo>
                <a:cubicBezTo>
                  <a:pt x="2483299" y="2670706"/>
                  <a:pt x="2260930" y="2631767"/>
                  <a:pt x="2090347" y="2667046"/>
                </a:cubicBezTo>
                <a:cubicBezTo>
                  <a:pt x="1919764" y="2702325"/>
                  <a:pt x="1703350" y="2652853"/>
                  <a:pt x="1515502" y="2667046"/>
                </a:cubicBezTo>
                <a:cubicBezTo>
                  <a:pt x="1327654" y="2681239"/>
                  <a:pt x="1170035" y="2631832"/>
                  <a:pt x="1019044" y="2667046"/>
                </a:cubicBezTo>
                <a:cubicBezTo>
                  <a:pt x="868053" y="2702260"/>
                  <a:pt x="724622" y="2605923"/>
                  <a:pt x="496457" y="2667046"/>
                </a:cubicBezTo>
                <a:cubicBezTo>
                  <a:pt x="268292" y="2728169"/>
                  <a:pt x="110643" y="2649149"/>
                  <a:pt x="0" y="2667046"/>
                </a:cubicBezTo>
                <a:cubicBezTo>
                  <a:pt x="-53351" y="2412782"/>
                  <a:pt x="1635" y="2256927"/>
                  <a:pt x="0" y="2133637"/>
                </a:cubicBezTo>
                <a:cubicBezTo>
                  <a:pt x="-1635" y="2010347"/>
                  <a:pt x="18067" y="1827159"/>
                  <a:pt x="0" y="1626898"/>
                </a:cubicBezTo>
                <a:cubicBezTo>
                  <a:pt x="-18067" y="1426637"/>
                  <a:pt x="32798" y="1288725"/>
                  <a:pt x="0" y="1173500"/>
                </a:cubicBezTo>
                <a:cubicBezTo>
                  <a:pt x="-32798" y="1058275"/>
                  <a:pt x="56677" y="917602"/>
                  <a:pt x="0" y="666762"/>
                </a:cubicBezTo>
                <a:cubicBezTo>
                  <a:pt x="-56677" y="415922"/>
                  <a:pt x="77302" y="169455"/>
                  <a:pt x="0" y="0"/>
                </a:cubicBezTo>
                <a:close/>
              </a:path>
            </a:pathLst>
          </a:custGeom>
          <a:noFill/>
          <a:ln>
            <a:solidFill>
              <a:srgbClr val="3399FF"/>
            </a:solidFill>
            <a:extLst>
              <a:ext uri="{C807C97D-BFC1-408E-A445-0C87EB9F89A2}">
                <ask:lineSketchStyleProps xmlns:ask="http://schemas.microsoft.com/office/drawing/2018/sketchyshapes" sd="366121308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CE2C2806-3B92-27DA-05FE-35E024627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499" y="3975389"/>
            <a:ext cx="2691662" cy="516047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03DB1853-5C65-4F54-0B89-C294726A0D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0412" y="2672121"/>
            <a:ext cx="2263105" cy="926308"/>
          </a:xfrm>
          <a:prstGeom prst="rect">
            <a:avLst/>
          </a:prstGeom>
        </p:spPr>
      </p:pic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29CA54F6-24ED-A16E-EE66-7FB51C68F4A4}"/>
              </a:ext>
            </a:extLst>
          </p:cNvPr>
          <p:cNvGrpSpPr/>
          <p:nvPr/>
        </p:nvGrpSpPr>
        <p:grpSpPr>
          <a:xfrm>
            <a:off x="3623791" y="3675787"/>
            <a:ext cx="2153085" cy="1031318"/>
            <a:chOff x="3679980" y="4233317"/>
            <a:chExt cx="2153085" cy="1031318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418F7BFF-63C5-F935-E0B6-E40C41CE6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10327" y="4233317"/>
              <a:ext cx="1622738" cy="1031318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26F9F4B7-4D4F-86FC-CF4E-C6B607814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79980" y="4233317"/>
              <a:ext cx="510556" cy="1021111"/>
            </a:xfrm>
            <a:prstGeom prst="rect">
              <a:avLst/>
            </a:prstGeom>
          </p:spPr>
        </p:pic>
      </p:grpSp>
      <p:pic>
        <p:nvPicPr>
          <p:cNvPr id="70" name="그림 69">
            <a:extLst>
              <a:ext uri="{FF2B5EF4-FFF2-40B4-BE49-F238E27FC236}">
                <a16:creationId xmlns:a16="http://schemas.microsoft.com/office/drawing/2014/main" id="{5CCFC8A5-0A4C-6E4C-B59F-D15E1C10E8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8867" y="4268105"/>
            <a:ext cx="386677" cy="249638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5EB807FE-7922-1CE5-F294-F7FDD0C1D4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15635" y="4251761"/>
            <a:ext cx="375331" cy="266223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73B6B509-FE22-E961-B2F0-7421EB3B14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47363" y="3510291"/>
            <a:ext cx="689956" cy="352524"/>
          </a:xfrm>
          <a:prstGeom prst="rect">
            <a:avLst/>
          </a:prstGeom>
        </p:spPr>
      </p:pic>
      <p:sp>
        <p:nvSpPr>
          <p:cNvPr id="73" name="Text Box 2160">
            <a:extLst>
              <a:ext uri="{FF2B5EF4-FFF2-40B4-BE49-F238E27FC236}">
                <a16:creationId xmlns:a16="http://schemas.microsoft.com/office/drawing/2014/main" id="{D13AB25D-E8D7-AF30-260C-62CCFE7BA0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7552" y="4549749"/>
            <a:ext cx="711698" cy="88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9998" tIns="39999" rIns="79998" bIns="39999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9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양성 종양</a:t>
            </a:r>
            <a:endParaRPr lang="en-US" altLang="ko-KR" sz="9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sp>
        <p:nvSpPr>
          <p:cNvPr id="74" name="Text Box 2160">
            <a:extLst>
              <a:ext uri="{FF2B5EF4-FFF2-40B4-BE49-F238E27FC236}">
                <a16:creationId xmlns:a16="http://schemas.microsoft.com/office/drawing/2014/main" id="{FFF34239-C251-C44C-D818-019BCFBC1E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9787" y="4554989"/>
            <a:ext cx="748238" cy="11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9998" tIns="39999" rIns="79998" bIns="39999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9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악성 종양</a:t>
            </a:r>
            <a:endParaRPr lang="en-US" altLang="ko-KR" sz="9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sp>
        <p:nvSpPr>
          <p:cNvPr id="75" name="Text Box 2160">
            <a:extLst>
              <a:ext uri="{FF2B5EF4-FFF2-40B4-BE49-F238E27FC236}">
                <a16:creationId xmlns:a16="http://schemas.microsoft.com/office/drawing/2014/main" id="{60575B4B-CF69-7336-9BD6-EB3695066A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0684" y="3937975"/>
            <a:ext cx="892030" cy="11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9998" tIns="39999" rIns="79998" bIns="39999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분류 모델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sp>
        <p:nvSpPr>
          <p:cNvPr id="76" name="Text Box 2160">
            <a:extLst>
              <a:ext uri="{FF2B5EF4-FFF2-40B4-BE49-F238E27FC236}">
                <a16:creationId xmlns:a16="http://schemas.microsoft.com/office/drawing/2014/main" id="{BC988B2F-B9EF-75D6-B05A-8D20FD557E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3379" y="3966418"/>
            <a:ext cx="711698" cy="110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9998" tIns="39999" rIns="79998" bIns="39999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수신 신호</a:t>
            </a:r>
            <a:endParaRPr lang="en-US" altLang="ko-KR" sz="8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sp>
        <p:nvSpPr>
          <p:cNvPr id="77" name="Text Box 2160">
            <a:extLst>
              <a:ext uri="{FF2B5EF4-FFF2-40B4-BE49-F238E27FC236}">
                <a16:creationId xmlns:a16="http://schemas.microsoft.com/office/drawing/2014/main" id="{C74801BF-264F-DD40-6304-060BAC4950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8674" y="3188728"/>
            <a:ext cx="884082" cy="245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9998" tIns="39999" rIns="79998" bIns="39999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RF </a:t>
            </a:r>
            <a:r>
              <a:rPr lang="ko-KR" altLang="en-US" sz="9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송수신기</a:t>
            </a:r>
            <a:endParaRPr lang="en-US" altLang="ko-KR" sz="9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sp>
        <p:nvSpPr>
          <p:cNvPr id="78" name="Text Box 2160">
            <a:extLst>
              <a:ext uri="{FF2B5EF4-FFF2-40B4-BE49-F238E27FC236}">
                <a16:creationId xmlns:a16="http://schemas.microsoft.com/office/drawing/2014/main" id="{3A9B38B9-7FB1-964A-ED0D-777D3E251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0669" y="3195264"/>
            <a:ext cx="506488" cy="131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9998" tIns="39999" rIns="79998" bIns="39999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신체</a:t>
            </a:r>
            <a:endParaRPr lang="en-US" altLang="ko-KR" sz="9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C6873DD2-1879-C532-30F7-461F0A011F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9840" y="3450723"/>
            <a:ext cx="884082" cy="309429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A6E2EA5-F75C-81F2-FCF3-710A080731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42349" y="3528591"/>
            <a:ext cx="884082" cy="309429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E69F858F-FFE7-6A0D-6EF5-66B31622ED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26241" y="3598259"/>
            <a:ext cx="884082" cy="309429"/>
          </a:xfrm>
          <a:prstGeom prst="rect">
            <a:avLst/>
          </a:prstGeom>
        </p:spPr>
      </p:pic>
      <p:sp>
        <p:nvSpPr>
          <p:cNvPr id="82" name="Text Box 2160">
            <a:extLst>
              <a:ext uri="{FF2B5EF4-FFF2-40B4-BE49-F238E27FC236}">
                <a16:creationId xmlns:a16="http://schemas.microsoft.com/office/drawing/2014/main" id="{47B5DF28-F099-6EE3-56AD-CDB04BDAAF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8618" y="4570148"/>
            <a:ext cx="515218" cy="67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9998" tIns="39999" rIns="79998" bIns="39999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정상</a:t>
            </a:r>
            <a:endParaRPr lang="en-US" altLang="ko-KR" sz="9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60689A0F-5FA4-AA04-2EE3-011AEA4558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1365" y="4266089"/>
            <a:ext cx="395850" cy="255560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9CFE47A-72B9-2667-2B2A-76C3D91CED9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85800" y="4238181"/>
            <a:ext cx="45719" cy="53585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217171E3-A94A-20D1-0FF0-AAC35729FA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50508" y="4237495"/>
            <a:ext cx="45719" cy="53585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B531E43E-B768-1C66-3730-D9C792FB15D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48563" y="4264455"/>
            <a:ext cx="45719" cy="53585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6629146F-5771-4E3A-4522-16C5B7EBB8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68354" y="4311163"/>
            <a:ext cx="45719" cy="53585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52CE16E2-D22E-9C82-5C43-DC55D74A01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21147" y="4312735"/>
            <a:ext cx="45719" cy="53585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26A6C75C-895D-88A5-6B02-3DBDBB11248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85756" y="4274873"/>
            <a:ext cx="45719" cy="53585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F7A6D10D-26F3-FA72-C4C5-993D79D660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68132" y="4347221"/>
            <a:ext cx="45719" cy="53585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A973ABCB-4FD7-0068-53AE-0CEAEBA64C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13171" y="4364179"/>
            <a:ext cx="45719" cy="53585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31104AF7-7A9D-C87D-9A21-390DC78F6EE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07603" y="2731243"/>
            <a:ext cx="749461" cy="430125"/>
          </a:xfrm>
          <a:prstGeom prst="rect">
            <a:avLst/>
          </a:prstGeom>
        </p:spPr>
      </p:pic>
      <p:pic>
        <p:nvPicPr>
          <p:cNvPr id="120" name="그래픽 18" descr="WiFi 윤곽선">
            <a:extLst>
              <a:ext uri="{FF2B5EF4-FFF2-40B4-BE49-F238E27FC236}">
                <a16:creationId xmlns:a16="http://schemas.microsoft.com/office/drawing/2014/main" id="{B35731A0-80E8-657F-C992-1CB829A8761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400000">
            <a:off x="7151464" y="2777483"/>
            <a:ext cx="339299" cy="339299"/>
          </a:xfrm>
          <a:prstGeom prst="rect">
            <a:avLst/>
          </a:prstGeom>
        </p:spPr>
      </p:pic>
      <p:pic>
        <p:nvPicPr>
          <p:cNvPr id="121" name="그래픽 19" descr="무선 라우터 단색으로 채워진">
            <a:extLst>
              <a:ext uri="{FF2B5EF4-FFF2-40B4-BE49-F238E27FC236}">
                <a16:creationId xmlns:a16="http://schemas.microsoft.com/office/drawing/2014/main" id="{1598A0DB-0D48-55C4-E6B6-BCC74EE01514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740035" y="2706934"/>
            <a:ext cx="480007" cy="480007"/>
          </a:xfrm>
          <a:prstGeom prst="rect">
            <a:avLst/>
          </a:prstGeom>
        </p:spPr>
      </p:pic>
      <p:pic>
        <p:nvPicPr>
          <p:cNvPr id="122" name="그래픽 20" descr="WiFi 윤곽선">
            <a:extLst>
              <a:ext uri="{FF2B5EF4-FFF2-40B4-BE49-F238E27FC236}">
                <a16:creationId xmlns:a16="http://schemas.microsoft.com/office/drawing/2014/main" id="{C24DCD6D-8EB9-5AFC-606D-E6B604BBB84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>
            <a:off x="7586845" y="2836932"/>
            <a:ext cx="212952" cy="21295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37456AF-F447-E0B8-E172-BA5D0401EF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342156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55E0D6-7ADB-2D06-20C9-72F9E3F14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ko-KR" sz="3200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altLang="en-US" sz="3200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 학습 시도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191D97-C1BD-B8BB-11FE-670D24E92B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학습 환경을 </a:t>
            </a:r>
            <a:r>
              <a:rPr lang="en-US" altLang="ko-KR" sz="2000" dirty="0" err="1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Airsim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+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PX4 ( Software in The Loop ) 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변경 시도</a:t>
            </a:r>
            <a:endParaRPr lang="en-US" altLang="ko-KR" sz="20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lvl="1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PX4</a:t>
            </a:r>
          </a:p>
          <a:p>
            <a:pPr marL="9144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드론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자율비행제어 오픈소스 플랫폼</a:t>
            </a:r>
            <a:endParaRPr lang="en-US" altLang="ko-KR" sz="20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914400" lvl="8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리눅스 재단에서 </a:t>
            </a:r>
            <a:r>
              <a:rPr lang="ko-KR" altLang="en-US" sz="2000" dirty="0" err="1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드론코드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프로젝트로 운영 중</a:t>
            </a:r>
            <a:endParaRPr lang="en-US" altLang="ko-KR" sz="20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914400" lvl="8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8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914400" lvl="8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동시 병렬 실행 불가능  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anose="05000000000000000000" pitchFamily="2" charset="2"/>
              </a:rPr>
              <a:t>  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anose="05000000000000000000" pitchFamily="2" charset="2"/>
              </a:rPr>
              <a:t>병렬 실행이 가능하도록 개발</a:t>
            </a:r>
            <a:endParaRPr lang="en-US" altLang="ko-KR" sz="20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Wingdings" panose="05000000000000000000" pitchFamily="2" charset="2"/>
            </a:endParaRPr>
          </a:p>
          <a:p>
            <a:pPr marL="914400" lvl="8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Motor Control API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미지원 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anose="05000000000000000000" pitchFamily="2" charset="2"/>
              </a:rPr>
              <a:t>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Angular Velocity based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Action 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선택</a:t>
            </a:r>
            <a:endParaRPr lang="en-US" altLang="ko-KR" sz="20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D4078F-E176-17FD-4CD7-F560D8C50C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20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619443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55E0D6-7ADB-2D06-20C9-72F9E3F14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ko-KR" sz="3200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sz="3200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 학습 시도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191D97-C1BD-B8BB-11FE-670D24E92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4592" y="1152474"/>
            <a:ext cx="8869680" cy="3858437"/>
          </a:xfrm>
        </p:spPr>
        <p:txBody>
          <a:bodyPr>
            <a:normAutofit/>
          </a:bodyPr>
          <a:lstStyle/>
          <a:p>
            <a:pPr marL="457200" lvl="1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PX4 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환경에서 왜곡 없이 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Angular Velocity 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제어 학습 성공 후</a:t>
            </a:r>
            <a:endParaRPr lang="en-US" altLang="ko-KR" sz="20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lvl="1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IMU 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왜곡을 추가하여 학습 시도</a:t>
            </a:r>
            <a:endParaRPr lang="en-US" altLang="ko-KR" sz="20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914400" lvl="2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단일 관측 정보로는 학습이 진행되지 못함</a:t>
            </a:r>
            <a:endParaRPr lang="en-US" altLang="ko-KR" sz="20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914400" lvl="2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상태 정의 재설계</a:t>
            </a:r>
            <a:b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2000" dirty="0">
                <a:solidFill>
                  <a:schemeClr val="bg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Observation =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{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목표 좌표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GPS 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좌표 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속도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선형가속도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각속도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orientation}</a:t>
            </a:r>
          </a:p>
          <a:p>
            <a:pPr marL="571500" lvl="2" indent="0">
              <a:lnSpc>
                <a:spcPct val="170000"/>
              </a:lnSpc>
              <a:buNone/>
            </a:pPr>
            <a:r>
              <a:rPr lang="en-US" altLang="ko-KR" sz="2000" dirty="0">
                <a:solidFill>
                  <a:schemeClr val="bg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State</a:t>
            </a:r>
            <a:r>
              <a:rPr lang="ko-KR" altLang="en-US" sz="2000" dirty="0">
                <a:solidFill>
                  <a:schemeClr val="bg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bg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{  </a:t>
            </a:r>
            <a:r>
              <a:rPr lang="en-US" altLang="ko-KR" sz="2000" dirty="0" err="1">
                <a:solidFill>
                  <a:schemeClr val="bg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observation</a:t>
            </a:r>
            <a:r>
              <a:rPr lang="en-US" altLang="ko-KR" sz="2000" baseline="-25000" dirty="0" err="1">
                <a:solidFill>
                  <a:schemeClr val="bg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t</a:t>
            </a:r>
            <a:r>
              <a:rPr lang="en-US" altLang="ko-KR" sz="2000" baseline="-25000" dirty="0">
                <a:solidFill>
                  <a:schemeClr val="bg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-k</a:t>
            </a:r>
            <a:r>
              <a:rPr lang="en-US" altLang="ko-KR" sz="2000" dirty="0">
                <a:solidFill>
                  <a:schemeClr val="bg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, </a:t>
            </a:r>
            <a:r>
              <a:rPr lang="en-US" altLang="ko-KR" sz="2000" dirty="0" err="1">
                <a:solidFill>
                  <a:schemeClr val="bg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observation</a:t>
            </a:r>
            <a:r>
              <a:rPr lang="en-US" altLang="ko-KR" sz="2000" baseline="-25000" dirty="0" err="1">
                <a:solidFill>
                  <a:schemeClr val="bg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t</a:t>
            </a:r>
            <a:r>
              <a:rPr lang="en-US" altLang="ko-KR" sz="2000" baseline="-25000" dirty="0">
                <a:solidFill>
                  <a:schemeClr val="bg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-(k-1) ... </a:t>
            </a:r>
            <a:r>
              <a:rPr lang="en-US" altLang="ko-KR" sz="2000" dirty="0" err="1">
                <a:solidFill>
                  <a:schemeClr val="bg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observation</a:t>
            </a:r>
            <a:r>
              <a:rPr lang="en-US" altLang="ko-KR" sz="2000" baseline="-25000" dirty="0" err="1">
                <a:solidFill>
                  <a:schemeClr val="bg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t</a:t>
            </a:r>
            <a:r>
              <a:rPr lang="en-US" altLang="ko-KR" sz="2000" dirty="0">
                <a:solidFill>
                  <a:schemeClr val="bg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}</a:t>
            </a:r>
            <a:endParaRPr lang="en-US" altLang="ko-KR" sz="20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4EBBB6-4E1C-5163-29E0-C1E4A62507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21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989294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045A81-5626-A082-44CD-1CAE5ED6D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139"/>
            <a:ext cx="8520600" cy="674634"/>
          </a:xfrm>
        </p:spPr>
        <p:txBody>
          <a:bodyPr>
            <a:normAutofit/>
          </a:bodyPr>
          <a:lstStyle/>
          <a:p>
            <a:pPr algn="ctr"/>
            <a:r>
              <a:rPr lang="ko-KR" altLang="en-US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커리큘럼 학습</a:t>
            </a:r>
            <a:endParaRPr lang="ko-KR" altLang="en-US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D2197F-440F-0B9C-42D9-C6BDA3087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457171"/>
            <a:ext cx="8520600" cy="311170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학습 데이터를 쉬운 것부터 어려운 것으로 조율하여 모델의 학습 성능을 향상시키는 방법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7CDEE9-D660-8EBD-C142-99FA99D59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41" y="2469833"/>
            <a:ext cx="8029117" cy="200832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DCF632-7433-1DB1-883F-BD587C7286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22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4223010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FE2387-125A-4284-65EC-5EB0D1070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커리큘럼 학습 관련 시행 착오 공유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FA873345-8F58-57A3-9D1E-43C08020168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322831"/>
                <a:ext cx="8520600" cy="324604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처음부터 높은 왜곡 수준으로는 학습 불가</a:t>
                </a:r>
                <a:endParaRPr lang="en-US" altLang="ko-KR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9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5%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sz="2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10% </a:t>
                </a:r>
                <a14:m>
                  <m:oMath xmlns:m="http://schemas.openxmlformats.org/officeDocument/2006/math">
                    <m:r>
                      <a:rPr lang="en-US" altLang="ko-KR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sz="2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20% </a:t>
                </a:r>
                <a14:m>
                  <m:oMath xmlns:m="http://schemas.openxmlformats.org/officeDocument/2006/math">
                    <m:r>
                      <a:rPr lang="en-US" altLang="ko-KR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sz="2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.... </a:t>
                </a:r>
                <a:r>
                  <a:rPr lang="ko-KR" altLang="en-US" sz="2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그러나 </a:t>
                </a:r>
                <a:r>
                  <a:rPr lang="en-US" altLang="ko-KR" sz="2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30% </a:t>
                </a:r>
                <a:r>
                  <a:rPr lang="ko-KR" altLang="en-US" sz="2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이상 학습 어려움</a:t>
                </a:r>
                <a:endParaRPr lang="en-US" altLang="ko-KR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9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:r>
                  <a:rPr lang="ko-KR" altLang="en-US" sz="2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학습 시 노출시키는 왜곡 수준을 아래와 같이 제공</a:t>
                </a:r>
                <a:endParaRPr lang="en-US" altLang="ko-KR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sz="20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절반은   </a:t>
                </a:r>
                <a:r>
                  <a:rPr lang="en-US" altLang="ko-KR" sz="20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X%  </a:t>
                </a:r>
                <a:r>
                  <a:rPr lang="ko-KR" altLang="en-US" sz="20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왜곡 수준</a:t>
                </a:r>
                <a:endPara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sz="20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나머지 절반은   </a:t>
                </a:r>
                <a:r>
                  <a:rPr lang="en-US" altLang="ko-KR" sz="20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0% ~ X%</a:t>
                </a:r>
                <a:r>
                  <a:rPr lang="ko-KR" altLang="en-US" sz="20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 로 </a:t>
                </a: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FA873345-8F58-57A3-9D1E-43C0802016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322831"/>
                <a:ext cx="8520600" cy="324604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4AE045-8E3A-0FB1-4600-8125539F7C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23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4489449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045A81-5626-A082-44CD-1CAE5ED6D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139"/>
            <a:ext cx="8520600" cy="674634"/>
          </a:xfrm>
        </p:spPr>
        <p:txBody>
          <a:bodyPr>
            <a:normAutofit/>
          </a:bodyPr>
          <a:lstStyle/>
          <a:p>
            <a:pPr algn="ctr"/>
            <a:r>
              <a:rPr lang="ko-KR" altLang="en-US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커리큘럼 학습</a:t>
            </a:r>
            <a:endParaRPr lang="ko-KR" altLang="en-US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D2197F-440F-0B9C-42D9-C6BDA3087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457171"/>
            <a:ext cx="8520600" cy="311170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7415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IMU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왜곡 수준을 점진적으로 높이면서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이전 왜곡 수준 경험을 함께 제공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C7145AC-C6BD-8A47-04DD-1F7D874F043D}"/>
              </a:ext>
            </a:extLst>
          </p:cNvPr>
          <p:cNvGrpSpPr/>
          <p:nvPr/>
        </p:nvGrpSpPr>
        <p:grpSpPr>
          <a:xfrm>
            <a:off x="1232244" y="2430250"/>
            <a:ext cx="2322670" cy="1278249"/>
            <a:chOff x="4139258" y="1858136"/>
            <a:chExt cx="3637683" cy="2540137"/>
          </a:xfrm>
        </p:grpSpPr>
        <p:sp>
          <p:nvSpPr>
            <p:cNvPr id="4" name="U-Turn Arrow 11">
              <a:extLst>
                <a:ext uri="{FF2B5EF4-FFF2-40B4-BE49-F238E27FC236}">
                  <a16:creationId xmlns:a16="http://schemas.microsoft.com/office/drawing/2014/main" id="{72E686DD-F1F9-97D6-859B-BC33862E1429}"/>
                </a:ext>
              </a:extLst>
            </p:cNvPr>
            <p:cNvSpPr/>
            <p:nvPr/>
          </p:nvSpPr>
          <p:spPr>
            <a:xfrm rot="16200000">
              <a:off x="3638488" y="2402917"/>
              <a:ext cx="2259105" cy="1257566"/>
            </a:xfrm>
            <a:prstGeom prst="uturnArrow">
              <a:avLst>
                <a:gd name="adj1" fmla="val 12068"/>
                <a:gd name="adj2" fmla="val 14293"/>
                <a:gd name="adj3" fmla="val 20257"/>
                <a:gd name="adj4" fmla="val 43750"/>
                <a:gd name="adj5" fmla="val 8401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0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</a:endParaRPr>
            </a:p>
          </p:txBody>
        </p:sp>
        <p:sp>
          <p:nvSpPr>
            <p:cNvPr id="6" name="U-Turn Arrow 10">
              <a:extLst>
                <a:ext uri="{FF2B5EF4-FFF2-40B4-BE49-F238E27FC236}">
                  <a16:creationId xmlns:a16="http://schemas.microsoft.com/office/drawing/2014/main" id="{55D5579E-E92D-B749-B837-B172BE0B6AEF}"/>
                </a:ext>
              </a:extLst>
            </p:cNvPr>
            <p:cNvSpPr/>
            <p:nvPr/>
          </p:nvSpPr>
          <p:spPr>
            <a:xfrm rot="5400000">
              <a:off x="6015382" y="2477801"/>
              <a:ext cx="2209801" cy="1313317"/>
            </a:xfrm>
            <a:prstGeom prst="uturnArrow">
              <a:avLst>
                <a:gd name="adj1" fmla="val 12068"/>
                <a:gd name="adj2" fmla="val 13177"/>
                <a:gd name="adj3" fmla="val 20536"/>
                <a:gd name="adj4" fmla="val 43750"/>
                <a:gd name="adj5" fmla="val 6401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B21A2FF-1FF5-C7C6-68FA-05F510A581DA}"/>
                </a:ext>
              </a:extLst>
            </p:cNvPr>
            <p:cNvSpPr/>
            <p:nvPr/>
          </p:nvSpPr>
          <p:spPr>
            <a:xfrm>
              <a:off x="4844568" y="3655121"/>
              <a:ext cx="2228655" cy="743152"/>
            </a:xfrm>
            <a:prstGeom prst="roundRect">
              <a:avLst>
                <a:gd name="adj" fmla="val 40599"/>
              </a:avLst>
            </a:prstGeom>
            <a:solidFill>
              <a:srgbClr val="B5E3C8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>
                  <a:solidFill>
                    <a:schemeClr val="accen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Calibri"/>
                </a:rPr>
                <a:t>Environment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C08E17C-5E13-7E3C-AE95-E2D219F8005E}"/>
                </a:ext>
              </a:extLst>
            </p:cNvPr>
            <p:cNvSpPr/>
            <p:nvPr/>
          </p:nvSpPr>
          <p:spPr>
            <a:xfrm>
              <a:off x="5153790" y="1858136"/>
              <a:ext cx="1600200" cy="540275"/>
            </a:xfrm>
            <a:prstGeom prst="roundRect">
              <a:avLst/>
            </a:prstGeom>
            <a:solidFill>
              <a:schemeClr val="tx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Calibri"/>
                </a:rPr>
                <a:t>Agent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D059B51-FB78-EBE3-4A94-5EA213D0C10D}"/>
              </a:ext>
            </a:extLst>
          </p:cNvPr>
          <p:cNvSpPr txBox="1"/>
          <p:nvPr/>
        </p:nvSpPr>
        <p:spPr>
          <a:xfrm>
            <a:off x="1475682" y="3918519"/>
            <a:ext cx="198270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</a:rPr>
              <a:t>에피소드 절반</a:t>
            </a:r>
            <a:r>
              <a:rPr lang="en-US" altLang="ko-KR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</a:rPr>
              <a:t>: </a:t>
            </a:r>
            <a:r>
              <a:rPr lang="ko-KR" altLang="en-US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</a:rPr>
              <a:t>왜곡 </a:t>
            </a:r>
            <a:r>
              <a:rPr lang="en-US" altLang="ko-KR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</a:rPr>
              <a:t>5%</a:t>
            </a:r>
          </a:p>
          <a:p>
            <a:r>
              <a:rPr lang="ko-KR" altLang="en-US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</a:rPr>
              <a:t>에피소드 절반</a:t>
            </a:r>
            <a:r>
              <a:rPr lang="en-US" altLang="ko-KR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</a:rPr>
              <a:t>: </a:t>
            </a:r>
            <a:r>
              <a:rPr lang="ko-KR" altLang="en-US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</a:rPr>
              <a:t>왜곡 </a:t>
            </a:r>
            <a:r>
              <a:rPr lang="en-US" altLang="ko-KR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</a:rPr>
              <a:t>0~5%</a:t>
            </a:r>
            <a:endParaRPr lang="en-US" altLang="ko-KR" sz="1400" dirty="0">
              <a:solidFill>
                <a:schemeClr val="accen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Calibri"/>
            </a:endParaRPr>
          </a:p>
          <a:p>
            <a:endParaRPr lang="en-US" altLang="ko-KR" sz="1400" dirty="0">
              <a:solidFill>
                <a:schemeClr val="accen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Calibri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5C9E11C1-3801-D8BF-7956-58A0A4211E87}"/>
              </a:ext>
            </a:extLst>
          </p:cNvPr>
          <p:cNvSpPr/>
          <p:nvPr/>
        </p:nvSpPr>
        <p:spPr>
          <a:xfrm>
            <a:off x="3940047" y="2953324"/>
            <a:ext cx="308060" cy="34237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FE0C214-CBAF-CE7B-60D1-714E7B536946}"/>
              </a:ext>
            </a:extLst>
          </p:cNvPr>
          <p:cNvGrpSpPr/>
          <p:nvPr/>
        </p:nvGrpSpPr>
        <p:grpSpPr>
          <a:xfrm>
            <a:off x="4588685" y="2430250"/>
            <a:ext cx="2322670" cy="1278249"/>
            <a:chOff x="4139258" y="1858136"/>
            <a:chExt cx="3637683" cy="2540137"/>
          </a:xfrm>
        </p:grpSpPr>
        <p:sp>
          <p:nvSpPr>
            <p:cNvPr id="24" name="U-Turn Arrow 11">
              <a:extLst>
                <a:ext uri="{FF2B5EF4-FFF2-40B4-BE49-F238E27FC236}">
                  <a16:creationId xmlns:a16="http://schemas.microsoft.com/office/drawing/2014/main" id="{4F6DC717-6D4B-B063-52F4-C150ACF9B9CA}"/>
                </a:ext>
              </a:extLst>
            </p:cNvPr>
            <p:cNvSpPr/>
            <p:nvPr/>
          </p:nvSpPr>
          <p:spPr>
            <a:xfrm rot="16200000">
              <a:off x="3638488" y="2402917"/>
              <a:ext cx="2259105" cy="1257566"/>
            </a:xfrm>
            <a:prstGeom prst="uturnArrow">
              <a:avLst>
                <a:gd name="adj1" fmla="val 12068"/>
                <a:gd name="adj2" fmla="val 14293"/>
                <a:gd name="adj3" fmla="val 20257"/>
                <a:gd name="adj4" fmla="val 43750"/>
                <a:gd name="adj5" fmla="val 8401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0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</a:endParaRPr>
            </a:p>
          </p:txBody>
        </p:sp>
        <p:sp>
          <p:nvSpPr>
            <p:cNvPr id="25" name="U-Turn Arrow 10">
              <a:extLst>
                <a:ext uri="{FF2B5EF4-FFF2-40B4-BE49-F238E27FC236}">
                  <a16:creationId xmlns:a16="http://schemas.microsoft.com/office/drawing/2014/main" id="{6D7A4F2C-E0B1-782D-5AA8-8AD57DAF28B8}"/>
                </a:ext>
              </a:extLst>
            </p:cNvPr>
            <p:cNvSpPr/>
            <p:nvPr/>
          </p:nvSpPr>
          <p:spPr>
            <a:xfrm rot="5400000">
              <a:off x="6015382" y="2477801"/>
              <a:ext cx="2209801" cy="1313317"/>
            </a:xfrm>
            <a:prstGeom prst="uturnArrow">
              <a:avLst>
                <a:gd name="adj1" fmla="val 12068"/>
                <a:gd name="adj2" fmla="val 13177"/>
                <a:gd name="adj3" fmla="val 20536"/>
                <a:gd name="adj4" fmla="val 43750"/>
                <a:gd name="adj5" fmla="val 6401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</a:endParaRPr>
            </a:p>
          </p:txBody>
        </p:sp>
        <p:sp>
          <p:nvSpPr>
            <p:cNvPr id="26" name="Rounded Rectangle 6">
              <a:extLst>
                <a:ext uri="{FF2B5EF4-FFF2-40B4-BE49-F238E27FC236}">
                  <a16:creationId xmlns:a16="http://schemas.microsoft.com/office/drawing/2014/main" id="{43B506DA-6433-0AC7-E7D0-33D0573192E2}"/>
                </a:ext>
              </a:extLst>
            </p:cNvPr>
            <p:cNvSpPr/>
            <p:nvPr/>
          </p:nvSpPr>
          <p:spPr>
            <a:xfrm>
              <a:off x="4844568" y="3655121"/>
              <a:ext cx="2228655" cy="743152"/>
            </a:xfrm>
            <a:prstGeom prst="roundRect">
              <a:avLst>
                <a:gd name="adj" fmla="val 40599"/>
              </a:avLst>
            </a:prstGeom>
            <a:solidFill>
              <a:srgbClr val="B5E3C8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>
                  <a:solidFill>
                    <a:schemeClr val="accen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Calibri"/>
                </a:rPr>
                <a:t>Environment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F300CB47-CA1E-2B02-D846-1FA1EE5B26D0}"/>
                </a:ext>
              </a:extLst>
            </p:cNvPr>
            <p:cNvSpPr/>
            <p:nvPr/>
          </p:nvSpPr>
          <p:spPr>
            <a:xfrm>
              <a:off x="5153790" y="1858136"/>
              <a:ext cx="1600200" cy="540275"/>
            </a:xfrm>
            <a:prstGeom prst="roundRect">
              <a:avLst/>
            </a:prstGeom>
            <a:solidFill>
              <a:schemeClr val="tx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Calibri"/>
                </a:rPr>
                <a:t>Agent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173C8BF-4E7A-C2E0-C524-9E209A236D13}"/>
              </a:ext>
            </a:extLst>
          </p:cNvPr>
          <p:cNvSpPr txBox="1"/>
          <p:nvPr/>
        </p:nvSpPr>
        <p:spPr>
          <a:xfrm>
            <a:off x="4832123" y="3918519"/>
            <a:ext cx="216034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</a:rPr>
              <a:t>에피소드 절반</a:t>
            </a:r>
            <a:r>
              <a:rPr lang="en-US" altLang="ko-KR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</a:rPr>
              <a:t>: </a:t>
            </a:r>
            <a:r>
              <a:rPr lang="ko-KR" altLang="en-US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</a:rPr>
              <a:t>왜곡 </a:t>
            </a:r>
            <a:r>
              <a:rPr lang="en-US" altLang="ko-KR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</a:rPr>
              <a:t>10%</a:t>
            </a:r>
          </a:p>
          <a:p>
            <a:r>
              <a:rPr lang="ko-KR" altLang="en-US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</a:rPr>
              <a:t>에피소드 절반</a:t>
            </a:r>
            <a:r>
              <a:rPr lang="en-US" altLang="ko-KR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</a:rPr>
              <a:t>: </a:t>
            </a:r>
            <a:r>
              <a:rPr lang="ko-KR" altLang="en-US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</a:rPr>
              <a:t>왜곡 </a:t>
            </a:r>
            <a:r>
              <a:rPr lang="en-US" altLang="ko-KR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</a:rPr>
              <a:t>0~10%</a:t>
            </a:r>
            <a:endParaRPr lang="en-US" altLang="ko-KR" sz="1400" dirty="0">
              <a:solidFill>
                <a:schemeClr val="accen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Calibri"/>
            </a:endParaRPr>
          </a:p>
          <a:p>
            <a:endParaRPr lang="en-US" altLang="ko-KR" sz="1400" dirty="0">
              <a:solidFill>
                <a:schemeClr val="accen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Calibri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2D770AEB-F9F4-3FFD-9227-110214A19856}"/>
              </a:ext>
            </a:extLst>
          </p:cNvPr>
          <p:cNvSpPr/>
          <p:nvPr/>
        </p:nvSpPr>
        <p:spPr>
          <a:xfrm>
            <a:off x="7315936" y="2953323"/>
            <a:ext cx="308060" cy="34237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51246D-D434-EEDA-5082-C11379BAC8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24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8916400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FF027F-80C4-A892-6377-8CDF6DC15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74626"/>
            <a:ext cx="8520600" cy="6261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3200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sz="3200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 학습 시도 결과 요약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D1A53A-229C-DE6A-19FA-D0AF661FE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621536"/>
            <a:ext cx="8685996" cy="2947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커리큘럼 학습을 적용해도 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rule-based 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방식 대비 성능 향상이 보이지 않음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Angular Velocity 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제어하면 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실제 적용시  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PID 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계산에 왜곡된 </a:t>
            </a:r>
            <a:b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IMU 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센서 값이 사용되니 학습을 통한 성능 향상에 한계가 있지 않을까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20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E34078-EECA-A819-4424-27DDEB4936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25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217468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베이스라인 </a:t>
            </a:r>
            <a:r>
              <a:rPr lang="en-US" altLang="ko-KR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규칙 기반 제어</a:t>
            </a:r>
            <a:r>
              <a:rPr lang="ko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방식</a:t>
            </a:r>
            <a:endParaRPr b="0" dirty="0">
              <a:solidFill>
                <a:srgbClr val="0070C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Google Shape;115;p19">
            <a:extLst>
              <a:ext uri="{FF2B5EF4-FFF2-40B4-BE49-F238E27FC236}">
                <a16:creationId xmlns:a16="http://schemas.microsoft.com/office/drawing/2014/main" id="{39472D59-BA2C-1384-2CDF-B904215AC6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15516"/>
            <a:ext cx="8520600" cy="1499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39700" indent="0">
              <a:lnSpc>
                <a:spcPct val="200000"/>
              </a:lnSpc>
              <a:buClr>
                <a:srgbClr val="212529"/>
              </a:buClr>
              <a:buSzPts val="1400"/>
              <a:buNone/>
            </a:pPr>
            <a:r>
              <a:rPr lang="en-US" altLang="ko" sz="2400" dirty="0" err="1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moveToPosition</a:t>
            </a:r>
            <a:r>
              <a:rPr lang="en-US" altLang="ko" sz="2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API </a:t>
            </a: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</a:t>
            </a:r>
            <a:endParaRPr lang="en-US" altLang="ko" sz="16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25450" indent="-285750">
              <a:lnSpc>
                <a:spcPct val="150000"/>
              </a:lnSpc>
              <a:buClr>
                <a:srgbClr val="212529"/>
              </a:buClr>
              <a:buSzPts val="14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 위치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속도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방향 정보를 사용하여 목표 좌표로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 향해가는 알고리즘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" sz="16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Google Shape;117;p19">
            <a:extLst>
              <a:ext uri="{FF2B5EF4-FFF2-40B4-BE49-F238E27FC236}">
                <a16:creationId xmlns:a16="http://schemas.microsoft.com/office/drawing/2014/main" id="{1E9B707D-96B1-8AD9-C535-4B8AE654C19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890" y="2314663"/>
            <a:ext cx="5805092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4" descr="DJI F450 기반 쿼드콥터 조립(1)">
            <a:extLst>
              <a:ext uri="{FF2B5EF4-FFF2-40B4-BE49-F238E27FC236}">
                <a16:creationId xmlns:a16="http://schemas.microsoft.com/office/drawing/2014/main" id="{ADB9653F-9426-88E5-2D20-761FC682D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622" y="3214025"/>
            <a:ext cx="1200671" cy="714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76;p14">
            <a:extLst>
              <a:ext uri="{FF2B5EF4-FFF2-40B4-BE49-F238E27FC236}">
                <a16:creationId xmlns:a16="http://schemas.microsoft.com/office/drawing/2014/main" id="{F6311811-0766-3485-E2C2-4A0D296CC67D}"/>
              </a:ext>
            </a:extLst>
          </p:cNvPr>
          <p:cNvSpPr txBox="1"/>
          <p:nvPr/>
        </p:nvSpPr>
        <p:spPr>
          <a:xfrm>
            <a:off x="1064242" y="3813055"/>
            <a:ext cx="95744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시작 지점</a:t>
            </a:r>
            <a:endParaRPr b="1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Lato"/>
              <a:sym typeface="Lato"/>
            </a:endParaRPr>
          </a:p>
        </p:txBody>
      </p:sp>
      <p:sp>
        <p:nvSpPr>
          <p:cNvPr id="8" name="Google Shape;76;p14">
            <a:extLst>
              <a:ext uri="{FF2B5EF4-FFF2-40B4-BE49-F238E27FC236}">
                <a16:creationId xmlns:a16="http://schemas.microsoft.com/office/drawing/2014/main" id="{77854D2F-1940-062B-923D-D5168ADA8B00}"/>
              </a:ext>
            </a:extLst>
          </p:cNvPr>
          <p:cNvSpPr txBox="1"/>
          <p:nvPr/>
        </p:nvSpPr>
        <p:spPr>
          <a:xfrm>
            <a:off x="6137533" y="3811488"/>
            <a:ext cx="95744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목표 지점</a:t>
            </a:r>
            <a:endParaRPr b="1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Lato"/>
              <a:sym typeface="Lato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E8A0956-6C57-A195-94F0-5AD2AB19D31D}"/>
              </a:ext>
            </a:extLst>
          </p:cNvPr>
          <p:cNvCxnSpPr>
            <a:stCxn id="17" idx="3"/>
            <a:endCxn id="6" idx="1"/>
          </p:cNvCxnSpPr>
          <p:nvPr/>
        </p:nvCxnSpPr>
        <p:spPr>
          <a:xfrm>
            <a:off x="2207418" y="3571174"/>
            <a:ext cx="38952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76;p14">
            <a:extLst>
              <a:ext uri="{FF2B5EF4-FFF2-40B4-BE49-F238E27FC236}">
                <a16:creationId xmlns:a16="http://schemas.microsoft.com/office/drawing/2014/main" id="{520F01D3-7C61-F26A-5630-6FB2BEAE1B3D}"/>
              </a:ext>
            </a:extLst>
          </p:cNvPr>
          <p:cNvSpPr txBox="1"/>
          <p:nvPr/>
        </p:nvSpPr>
        <p:spPr>
          <a:xfrm>
            <a:off x="2150180" y="3811488"/>
            <a:ext cx="95744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다음 위치</a:t>
            </a:r>
            <a:endParaRPr b="1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Lato"/>
              <a:sym typeface="Lato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A33ECAE-AAB3-8AFC-C4BB-AB5635AE1A49}"/>
              </a:ext>
            </a:extLst>
          </p:cNvPr>
          <p:cNvCxnSpPr/>
          <p:nvPr/>
        </p:nvCxnSpPr>
        <p:spPr>
          <a:xfrm>
            <a:off x="2628900" y="3431996"/>
            <a:ext cx="0" cy="278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B8544D9-DDA8-88C0-8332-9D7CFDCEFC8C}"/>
              </a:ext>
            </a:extLst>
          </p:cNvPr>
          <p:cNvCxnSpPr/>
          <p:nvPr/>
        </p:nvCxnSpPr>
        <p:spPr>
          <a:xfrm>
            <a:off x="3902869" y="3423535"/>
            <a:ext cx="0" cy="278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C810D3F-6D11-552F-3B29-29240FEEB9A7}"/>
              </a:ext>
            </a:extLst>
          </p:cNvPr>
          <p:cNvCxnSpPr/>
          <p:nvPr/>
        </p:nvCxnSpPr>
        <p:spPr>
          <a:xfrm>
            <a:off x="4523417" y="3423535"/>
            <a:ext cx="0" cy="278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554F7A5-59E5-EFB8-B28E-5226D10DEC19}"/>
              </a:ext>
            </a:extLst>
          </p:cNvPr>
          <p:cNvCxnSpPr/>
          <p:nvPr/>
        </p:nvCxnSpPr>
        <p:spPr>
          <a:xfrm>
            <a:off x="3257550" y="3431870"/>
            <a:ext cx="0" cy="278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0F4536A-3C27-05F8-EF7F-B5629C72B2A4}"/>
              </a:ext>
            </a:extLst>
          </p:cNvPr>
          <p:cNvCxnSpPr/>
          <p:nvPr/>
        </p:nvCxnSpPr>
        <p:spPr>
          <a:xfrm>
            <a:off x="5111587" y="3431870"/>
            <a:ext cx="0" cy="278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BBB494E-6C1D-B98E-3A25-31F502514D97}"/>
              </a:ext>
            </a:extLst>
          </p:cNvPr>
          <p:cNvCxnSpPr/>
          <p:nvPr/>
        </p:nvCxnSpPr>
        <p:spPr>
          <a:xfrm>
            <a:off x="5704517" y="3431870"/>
            <a:ext cx="0" cy="278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4" descr="DJI F450 기반 쿼드콥터 조립(1)">
            <a:extLst>
              <a:ext uri="{FF2B5EF4-FFF2-40B4-BE49-F238E27FC236}">
                <a16:creationId xmlns:a16="http://schemas.microsoft.com/office/drawing/2014/main" id="{74637BEC-5FE7-FB1D-28D9-33271666D1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6747" y="3214025"/>
            <a:ext cx="1200671" cy="714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76;p14">
            <a:extLst>
              <a:ext uri="{FF2B5EF4-FFF2-40B4-BE49-F238E27FC236}">
                <a16:creationId xmlns:a16="http://schemas.microsoft.com/office/drawing/2014/main" id="{74FAB3B6-EE99-6196-08F9-26F00B1E9730}"/>
              </a:ext>
            </a:extLst>
          </p:cNvPr>
          <p:cNvSpPr txBox="1"/>
          <p:nvPr/>
        </p:nvSpPr>
        <p:spPr>
          <a:xfrm>
            <a:off x="498764" y="4237724"/>
            <a:ext cx="5721111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EKF (Extended Kalman Filter) 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rPr>
              <a:t>사용</a:t>
            </a:r>
            <a:endParaRPr sz="18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Lato"/>
              <a:sym typeface="Lato"/>
            </a:endParaRPr>
          </a:p>
        </p:txBody>
      </p:sp>
      <p:sp>
        <p:nvSpPr>
          <p:cNvPr id="2" name="Google Shape;76;p14">
            <a:extLst>
              <a:ext uri="{FF2B5EF4-FFF2-40B4-BE49-F238E27FC236}">
                <a16:creationId xmlns:a16="http://schemas.microsoft.com/office/drawing/2014/main" id="{510E5BBC-282E-8AC8-1CF5-75962B64411A}"/>
              </a:ext>
            </a:extLst>
          </p:cNvPr>
          <p:cNvSpPr txBox="1"/>
          <p:nvPr/>
        </p:nvSpPr>
        <p:spPr>
          <a:xfrm>
            <a:off x="311700" y="2766085"/>
            <a:ext cx="5721111" cy="475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25450" indent="-285750">
              <a:lnSpc>
                <a:spcPct val="105000"/>
              </a:lnSpc>
              <a:buClr>
                <a:srgbClr val="212529"/>
              </a:buClr>
              <a:buSzPts val="1400"/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0.02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초 마다 목표 지점 방향으로 이동 및 자세 보정</a:t>
            </a:r>
            <a:endParaRPr lang="en-US" altLang="ko-KR" sz="18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577E06E-8BCE-25B7-C7BD-D52253B63E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26</a:t>
            </a:fld>
            <a:endParaRPr lang="ko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20000" decel="28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34568E-6 L 0.11858 -2.34568E-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20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82716E-6 L 0.06875 3.82716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858 -2.34568E-6 L 0.554 0.00155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71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0" grpId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FF027F-80C4-A892-6377-8CDF6DC15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58406"/>
            <a:ext cx="8520600" cy="6261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3200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r>
              <a:rPr lang="ko-KR" altLang="en-US" sz="3200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 학습 시도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D1A53A-229C-DE6A-19FA-D0AF661FE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38258"/>
            <a:ext cx="8387292" cy="34625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Motor-control </a:t>
            </a:r>
            <a:r>
              <a:rPr lang="ko-KR" altLang="en-US" sz="22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직접 제어하기 위해 </a:t>
            </a:r>
            <a:r>
              <a:rPr lang="en-US" altLang="ko-KR" sz="22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PX4 </a:t>
            </a:r>
            <a:r>
              <a:rPr lang="ko-KR" altLang="en-US" sz="22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에서 </a:t>
            </a:r>
            <a:br>
              <a:rPr lang="en-US" altLang="ko-KR" sz="22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2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다시 </a:t>
            </a:r>
            <a:r>
              <a:rPr lang="en-US" altLang="ko-KR" sz="2200" dirty="0" err="1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Airsim</a:t>
            </a:r>
            <a:r>
              <a:rPr lang="en-US" altLang="ko-KR" sz="22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200" i="1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Simple Flight</a:t>
            </a:r>
            <a:r>
              <a:rPr lang="en-US" altLang="ko-KR" sz="22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2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환경으로 돌아옴</a:t>
            </a:r>
            <a:r>
              <a:rPr lang="en-US" altLang="ko-KR" sz="22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Motor-control </a:t>
            </a:r>
            <a:r>
              <a:rPr lang="ko-KR" altLang="en-US" sz="22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학습 시 문제점</a:t>
            </a:r>
            <a:endParaRPr lang="en-US" altLang="ko-KR" sz="22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초기 단계에선 각 모터의 미세한 출력 변화로도 </a:t>
            </a:r>
            <a:r>
              <a:rPr lang="ko-KR" altLang="en-US" sz="2000" dirty="0" err="1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드론이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추락 및 종료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새로운 에피소드 시작 시 소요되는 시간이 학습 시간의 대부분을 차지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보다 효과적인 학습 방식이 요구됨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20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sz="20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14300" indent="0">
              <a:lnSpc>
                <a:spcPct val="150000"/>
              </a:lnSpc>
              <a:buNone/>
            </a:pPr>
            <a:endParaRPr lang="ko-KR" altLang="en-US" sz="24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9A4843-5EBD-51DD-5102-7F2C0E0284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27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0222642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6F106-38AD-F28B-24F7-D149F3F1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학습</a:t>
            </a:r>
            <a:r>
              <a:rPr lang="en-US" altLang="ko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모델 설계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7DEDC-AA38-D6E9-2E82-34A51AAB4AF5}"/>
              </a:ext>
            </a:extLst>
          </p:cNvPr>
          <p:cNvSpPr txBox="1"/>
          <p:nvPr/>
        </p:nvSpPr>
        <p:spPr>
          <a:xfrm>
            <a:off x="311700" y="2286315"/>
            <a:ext cx="2123438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</a:rPr>
              <a:t>규칙 기반 제어 중</a:t>
            </a:r>
            <a:br>
              <a:rPr lang="en-US" altLang="ko-KR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</a:rPr>
            </a:br>
            <a:r>
              <a:rPr lang="en-US" altLang="ko-KR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</a:rPr>
              <a:t>motor </a:t>
            </a:r>
            <a:r>
              <a:rPr lang="ko-KR" alt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</a:rPr>
              <a:t>출력 값 추출</a:t>
            </a:r>
            <a:br>
              <a:rPr lang="en-US" altLang="ko-KR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</a:rPr>
            </a:br>
            <a:r>
              <a:rPr lang="en-US" altLang="ko-KR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</a:rPr>
              <a:t>(100K steps)</a:t>
            </a:r>
            <a:endParaRPr lang="ko-KR" altLang="en-US" sz="1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6F58D6C-56DF-82A8-DD78-BC81652B8A77}"/>
              </a:ext>
            </a:extLst>
          </p:cNvPr>
          <p:cNvGrpSpPr/>
          <p:nvPr/>
        </p:nvGrpSpPr>
        <p:grpSpPr>
          <a:xfrm>
            <a:off x="6101395" y="3217817"/>
            <a:ext cx="2322670" cy="1278249"/>
            <a:chOff x="4139258" y="1858135"/>
            <a:chExt cx="3637683" cy="2540138"/>
          </a:xfrm>
        </p:grpSpPr>
        <p:sp>
          <p:nvSpPr>
            <p:cNvPr id="17" name="U-Turn Arrow 11">
              <a:extLst>
                <a:ext uri="{FF2B5EF4-FFF2-40B4-BE49-F238E27FC236}">
                  <a16:creationId xmlns:a16="http://schemas.microsoft.com/office/drawing/2014/main" id="{7E95454A-5E4E-1B2D-7F2A-E89CA74C7E64}"/>
                </a:ext>
              </a:extLst>
            </p:cNvPr>
            <p:cNvSpPr/>
            <p:nvPr/>
          </p:nvSpPr>
          <p:spPr>
            <a:xfrm rot="16200000">
              <a:off x="3638488" y="2402917"/>
              <a:ext cx="2259105" cy="1257566"/>
            </a:xfrm>
            <a:prstGeom prst="uturnArrow">
              <a:avLst>
                <a:gd name="adj1" fmla="val 12068"/>
                <a:gd name="adj2" fmla="val 14293"/>
                <a:gd name="adj3" fmla="val 20257"/>
                <a:gd name="adj4" fmla="val 43750"/>
                <a:gd name="adj5" fmla="val 8401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0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</a:endParaRPr>
            </a:p>
          </p:txBody>
        </p:sp>
        <p:sp>
          <p:nvSpPr>
            <p:cNvPr id="18" name="U-Turn Arrow 10">
              <a:extLst>
                <a:ext uri="{FF2B5EF4-FFF2-40B4-BE49-F238E27FC236}">
                  <a16:creationId xmlns:a16="http://schemas.microsoft.com/office/drawing/2014/main" id="{A6B97AF5-4C50-82A8-4B83-8DA60A3039A3}"/>
                </a:ext>
              </a:extLst>
            </p:cNvPr>
            <p:cNvSpPr/>
            <p:nvPr/>
          </p:nvSpPr>
          <p:spPr>
            <a:xfrm rot="5400000">
              <a:off x="6015382" y="2477801"/>
              <a:ext cx="2209801" cy="1313317"/>
            </a:xfrm>
            <a:prstGeom prst="uturnArrow">
              <a:avLst>
                <a:gd name="adj1" fmla="val 12068"/>
                <a:gd name="adj2" fmla="val 13177"/>
                <a:gd name="adj3" fmla="val 20536"/>
                <a:gd name="adj4" fmla="val 43750"/>
                <a:gd name="adj5" fmla="val 6401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</a:endParaRPr>
            </a:p>
          </p:txBody>
        </p:sp>
        <p:sp>
          <p:nvSpPr>
            <p:cNvPr id="19" name="Rounded Rectangle 6">
              <a:extLst>
                <a:ext uri="{FF2B5EF4-FFF2-40B4-BE49-F238E27FC236}">
                  <a16:creationId xmlns:a16="http://schemas.microsoft.com/office/drawing/2014/main" id="{F2B5C400-7F32-BC62-AAF4-7FA72E12BDD5}"/>
                </a:ext>
              </a:extLst>
            </p:cNvPr>
            <p:cNvSpPr/>
            <p:nvPr/>
          </p:nvSpPr>
          <p:spPr>
            <a:xfrm>
              <a:off x="4844568" y="3655121"/>
              <a:ext cx="2228655" cy="743152"/>
            </a:xfrm>
            <a:prstGeom prst="roundRect">
              <a:avLst>
                <a:gd name="adj" fmla="val 40599"/>
              </a:avLst>
            </a:prstGeom>
            <a:solidFill>
              <a:srgbClr val="B5E3C8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Calibri"/>
                </a:rPr>
                <a:t>Environment</a:t>
              </a: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77BC4537-552E-E068-5FFF-F739728DB8C4}"/>
                </a:ext>
              </a:extLst>
            </p:cNvPr>
            <p:cNvSpPr/>
            <p:nvPr/>
          </p:nvSpPr>
          <p:spPr>
            <a:xfrm>
              <a:off x="5153790" y="1858135"/>
              <a:ext cx="1600200" cy="540274"/>
            </a:xfrm>
            <a:prstGeom prst="roundRect">
              <a:avLst/>
            </a:prstGeom>
            <a:solidFill>
              <a:schemeClr val="tx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Calibri"/>
                </a:rPr>
                <a:t>Agent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CF2C15CE-F6E1-DAD9-2D7B-ADBDC6D5C61B}"/>
              </a:ext>
            </a:extLst>
          </p:cNvPr>
          <p:cNvGrpSpPr/>
          <p:nvPr/>
        </p:nvGrpSpPr>
        <p:grpSpPr>
          <a:xfrm>
            <a:off x="3209117" y="1579881"/>
            <a:ext cx="4834434" cy="2415137"/>
            <a:chOff x="3209117" y="1579881"/>
            <a:chExt cx="4834434" cy="2415137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5A3C2330-816C-EF86-56FB-E63AD54B0FF9}"/>
                </a:ext>
              </a:extLst>
            </p:cNvPr>
            <p:cNvSpPr/>
            <p:nvPr/>
          </p:nvSpPr>
          <p:spPr>
            <a:xfrm>
              <a:off x="3209117" y="1579881"/>
              <a:ext cx="1872194" cy="1212516"/>
            </a:xfrm>
            <a:prstGeom prst="roundRect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dirty="0">
                  <a:solidFill>
                    <a:srgbClr val="0070C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replay buffer</a:t>
              </a:r>
              <a:endParaRPr lang="en-US" altLang="ko-KR" sz="1800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7B2CD07-B0B5-AA16-E550-4F18287FC433}"/>
                    </a:ext>
                  </a:extLst>
                </p:cNvPr>
                <p:cNvSpPr txBox="1"/>
                <p:nvPr/>
              </p:nvSpPr>
              <p:spPr>
                <a:xfrm>
                  <a:off x="4662015" y="3687241"/>
                  <a:ext cx="1516451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7B2CD07-B0B5-AA16-E550-4F18287FC4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2015" y="3687241"/>
                  <a:ext cx="1516451" cy="30777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C7716F93-6BAF-B03E-159F-C2FF217C5C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0098" y="2889555"/>
              <a:ext cx="0" cy="9705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01D438F6-695C-1BEB-F269-5B1D107B82DE}"/>
                </a:ext>
              </a:extLst>
            </p:cNvPr>
            <p:cNvCxnSpPr>
              <a:cxnSpLocks/>
            </p:cNvCxnSpPr>
            <p:nvPr/>
          </p:nvCxnSpPr>
          <p:spPr>
            <a:xfrm>
              <a:off x="5254662" y="2400615"/>
              <a:ext cx="113149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049A1FA-2E14-6FE9-ADCC-C8659C061994}"/>
                </a:ext>
              </a:extLst>
            </p:cNvPr>
            <p:cNvSpPr txBox="1"/>
            <p:nvPr/>
          </p:nvSpPr>
          <p:spPr>
            <a:xfrm>
              <a:off x="5249391" y="1815522"/>
              <a:ext cx="108028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2">
                      <a:lumMod val="7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Calibri"/>
                </a:rPr>
                <a:t>랜덤 미니배치</a:t>
              </a:r>
              <a:br>
                <a:rPr lang="en-US" altLang="ko-KR" dirty="0">
                  <a:solidFill>
                    <a:schemeClr val="bg2">
                      <a:lumMod val="7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Calibri"/>
                </a:rPr>
              </a:br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Calibri"/>
                </a:rPr>
                <a:t>(512 steps)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236B37A9-CB97-0440-C629-83B5C54AD05A}"/>
                </a:ext>
              </a:extLst>
            </p:cNvPr>
            <p:cNvSpPr/>
            <p:nvPr/>
          </p:nvSpPr>
          <p:spPr>
            <a:xfrm>
              <a:off x="6515015" y="1732281"/>
              <a:ext cx="1528536" cy="899159"/>
            </a:xfrm>
            <a:prstGeom prst="roundRect">
              <a:avLst/>
            </a:prstGeom>
            <a:solidFill>
              <a:schemeClr val="tx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accen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Calibri"/>
                </a:rPr>
                <a:t>가치함수 </a:t>
              </a:r>
              <a:r>
                <a:rPr lang="en-US" altLang="ko-KR" dirty="0">
                  <a:solidFill>
                    <a:schemeClr val="accen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Calibri"/>
                </a:rPr>
                <a:t>&amp; </a:t>
              </a:r>
              <a:br>
                <a:rPr lang="en-US" altLang="ko-KR" dirty="0">
                  <a:solidFill>
                    <a:schemeClr val="accen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Calibri"/>
                </a:rPr>
              </a:br>
              <a:r>
                <a:rPr lang="ko-KR" altLang="en-US" dirty="0">
                  <a:solidFill>
                    <a:schemeClr val="accen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Calibri"/>
                </a:rPr>
                <a:t>정책함수 업데이트</a:t>
              </a:r>
              <a:endParaRPr lang="en-US" altLang="ko-KR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/>
              </a:endParaRP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27C98981-1775-62B8-7B69-3DC0BD766A91}"/>
                </a:ext>
              </a:extLst>
            </p:cNvPr>
            <p:cNvCxnSpPr>
              <a:cxnSpLocks/>
            </p:cNvCxnSpPr>
            <p:nvPr/>
          </p:nvCxnSpPr>
          <p:spPr>
            <a:xfrm>
              <a:off x="7286305" y="2687320"/>
              <a:ext cx="0" cy="4323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0F362744-1285-EFEA-3A4F-1E3A42A014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20098" y="3860089"/>
              <a:ext cx="716280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3C9117D-BB02-476E-18B4-BA049D3F0841}"/>
              </a:ext>
            </a:extLst>
          </p:cNvPr>
          <p:cNvCxnSpPr>
            <a:cxnSpLocks/>
          </p:cNvCxnSpPr>
          <p:nvPr/>
        </p:nvCxnSpPr>
        <p:spPr>
          <a:xfrm flipV="1">
            <a:off x="2409675" y="2230035"/>
            <a:ext cx="649031" cy="459061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8454BBF-ABB9-8D77-2351-70A0E25D9729}"/>
              </a:ext>
            </a:extLst>
          </p:cNvPr>
          <p:cNvSpPr txBox="1"/>
          <p:nvPr/>
        </p:nvSpPr>
        <p:spPr>
          <a:xfrm>
            <a:off x="336420" y="1950635"/>
            <a:ext cx="20551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" sz="2000" dirty="0" err="1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moveToPosition</a:t>
            </a:r>
            <a:endParaRPr lang="ko-KR" altLang="en-US" sz="2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FDD416B-7462-AD9F-57F1-369B6328D8EE}"/>
              </a:ext>
            </a:extLst>
          </p:cNvPr>
          <p:cNvSpPr txBox="1"/>
          <p:nvPr/>
        </p:nvSpPr>
        <p:spPr>
          <a:xfrm>
            <a:off x="74784" y="4752150"/>
            <a:ext cx="596784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RLPD : </a:t>
            </a:r>
            <a:r>
              <a:rPr lang="ko-KR" altLang="en-US" sz="1100" dirty="0" err="1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Efficient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100" dirty="0" err="1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Online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100" dirty="0" err="1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Reinforcement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100" dirty="0" err="1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Learning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100" dirty="0" err="1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with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100" dirty="0" err="1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Offline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Data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ICML 2023.</a:t>
            </a:r>
            <a:endParaRPr lang="ko-KR" altLang="en-US" sz="1100" dirty="0">
              <a:solidFill>
                <a:schemeClr val="tx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7" name="슬라이드 번호 개체 틀 66">
            <a:extLst>
              <a:ext uri="{FF2B5EF4-FFF2-40B4-BE49-F238E27FC236}">
                <a16:creationId xmlns:a16="http://schemas.microsoft.com/office/drawing/2014/main" id="{6FA778FC-1629-1E2C-1A6D-543EAD7E31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28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43131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FF027F-80C4-A892-6377-8CDF6DC15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30459"/>
            <a:ext cx="8520600" cy="6261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3200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r>
              <a:rPr lang="ko-KR" altLang="en-US" sz="3200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 학습 결과 </a:t>
            </a:r>
            <a:r>
              <a:rPr lang="en-US" altLang="ko-KR" sz="3200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5m </a:t>
            </a:r>
            <a:r>
              <a:rPr lang="ko-KR" altLang="en-US" sz="3200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이동 후  </a:t>
            </a:r>
            <a:r>
              <a:rPr lang="ko-KR" altLang="en-US" sz="3200" b="0" dirty="0" err="1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호버링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992BFF-268E-6232-BB16-4F7ADB9625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29</a:t>
            </a:fld>
            <a:endParaRPr lang="ko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80FBA71-DF7A-3A2B-5FF4-B2D044CD7B8A}"/>
              </a:ext>
            </a:extLst>
          </p:cNvPr>
          <p:cNvGrpSpPr/>
          <p:nvPr/>
        </p:nvGrpSpPr>
        <p:grpSpPr>
          <a:xfrm>
            <a:off x="3058591" y="1328695"/>
            <a:ext cx="2887736" cy="3419094"/>
            <a:chOff x="3058591" y="1328695"/>
            <a:chExt cx="2887736" cy="341909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1D3F061-92BB-7695-C97F-47849E36F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58591" y="1328695"/>
              <a:ext cx="2887736" cy="292469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3F7E0F0-03DC-443D-5DC0-B0E0D68C67A5}"/>
                </a:ext>
              </a:extLst>
            </p:cNvPr>
            <p:cNvSpPr txBox="1"/>
            <p:nvPr/>
          </p:nvSpPr>
          <p:spPr>
            <a:xfrm>
              <a:off x="3709191" y="4440012"/>
              <a:ext cx="158653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2">
                      <a:lumMod val="7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Calibri"/>
                </a:rPr>
                <a:t>커리큘럼 학습 중반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18227F3-5B68-7173-CA88-F71562BA7BBE}"/>
              </a:ext>
            </a:extLst>
          </p:cNvPr>
          <p:cNvGrpSpPr/>
          <p:nvPr/>
        </p:nvGrpSpPr>
        <p:grpSpPr>
          <a:xfrm>
            <a:off x="41553" y="1362923"/>
            <a:ext cx="2882571" cy="3384867"/>
            <a:chOff x="41553" y="1362923"/>
            <a:chExt cx="2882571" cy="338486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33FD9E2-1ADF-3336-C3DC-FD258CBFD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53" y="1362923"/>
              <a:ext cx="2882571" cy="289046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2F94AE-D934-2D7D-EEF9-C54C6F08FB87}"/>
                </a:ext>
              </a:extLst>
            </p:cNvPr>
            <p:cNvSpPr txBox="1"/>
            <p:nvPr/>
          </p:nvSpPr>
          <p:spPr>
            <a:xfrm>
              <a:off x="841970" y="4440013"/>
              <a:ext cx="158653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2">
                      <a:lumMod val="7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Calibri"/>
                </a:rPr>
                <a:t>커리큘럼 학습 초반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7077A58-1BE1-324B-9FE2-046AC1E7ABB9}"/>
              </a:ext>
            </a:extLst>
          </p:cNvPr>
          <p:cNvGrpSpPr/>
          <p:nvPr/>
        </p:nvGrpSpPr>
        <p:grpSpPr>
          <a:xfrm>
            <a:off x="6049017" y="1362923"/>
            <a:ext cx="2892871" cy="3382321"/>
            <a:chOff x="6049017" y="1362923"/>
            <a:chExt cx="2892871" cy="338232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3C05509-8078-307E-1020-3400D4AF8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49017" y="1362923"/>
              <a:ext cx="2892871" cy="292469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4004A58-A892-D018-0AB8-AF1C5EC947F0}"/>
                </a:ext>
              </a:extLst>
            </p:cNvPr>
            <p:cNvSpPr txBox="1"/>
            <p:nvPr/>
          </p:nvSpPr>
          <p:spPr>
            <a:xfrm>
              <a:off x="6702184" y="4437467"/>
              <a:ext cx="158653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2">
                      <a:lumMod val="7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Calibri"/>
                </a:rPr>
                <a:t>커리큘럼 학습 후반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623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10B0E0-E500-B3B0-102F-D99C5C78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52068"/>
            <a:ext cx="8520600" cy="699248"/>
          </a:xfrm>
        </p:spPr>
        <p:txBody>
          <a:bodyPr>
            <a:normAutofit/>
          </a:bodyPr>
          <a:lstStyle/>
          <a:p>
            <a:pPr algn="ctr"/>
            <a:r>
              <a:rPr lang="ko-KR" altLang="en-US" b="0" dirty="0">
                <a:solidFill>
                  <a:srgbClr val="0070C0"/>
                </a:solidFill>
              </a:rPr>
              <a:t>연구 배경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CE6746-C119-C94D-7CEB-CA9952246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873" y="1167832"/>
            <a:ext cx="7886700" cy="326350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드론의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 활용범위와 생태계 확장을 통해 새로운 서비스 창출이 주목받고 있음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군사용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물품수송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산림보호 및 감시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시설물 안전진단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통신망 활용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해양관리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농업지원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세계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드론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시장은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2025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년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53.6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조원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b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2030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년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125.5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조원 규모로 예상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65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500" dirty="0">
              <a:solidFill>
                <a:schemeClr val="bg2">
                  <a:lumMod val="25000"/>
                </a:schemeClr>
              </a:solidFill>
            </a:endParaRPr>
          </a:p>
          <a:p>
            <a:pPr marL="557213" indent="-557213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7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025" name="_x444717216">
            <a:extLst>
              <a:ext uri="{FF2B5EF4-FFF2-40B4-BE49-F238E27FC236}">
                <a16:creationId xmlns:a16="http://schemas.microsoft.com/office/drawing/2014/main" id="{09DB42EA-B3E1-5658-3C57-1BD8D85C0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01" y="2459589"/>
            <a:ext cx="4433000" cy="248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21E9563-7843-16A2-C23C-157487A3B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4045-1215-48D7-8A20-D84393B3DA71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1316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145048-2D2D-3690-4474-CC3D7AC89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센서 왜곡 수준 예측 모델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33910B-4805-1325-DE92-49B84034AA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1245285"/>
          </a:xfrm>
        </p:spPr>
        <p:txBody>
          <a:bodyPr/>
          <a:lstStyle/>
          <a:p>
            <a:pPr marL="457200" lvl="1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bg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Observation =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{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목표 좌표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GPS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좌표 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속도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선형가속도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각속도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orientation}</a:t>
            </a:r>
          </a:p>
          <a:p>
            <a:pPr marL="457200" lvl="1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bg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State</a:t>
            </a:r>
            <a:r>
              <a:rPr lang="ko-KR" altLang="en-US" sz="1800" dirty="0">
                <a:solidFill>
                  <a:schemeClr val="bg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800" dirty="0">
                <a:solidFill>
                  <a:schemeClr val="bg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{  </a:t>
            </a:r>
            <a:r>
              <a:rPr lang="en-US" altLang="ko-KR" sz="1800" dirty="0" err="1">
                <a:solidFill>
                  <a:schemeClr val="bg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observation</a:t>
            </a:r>
            <a:r>
              <a:rPr lang="en-US" altLang="ko-KR" sz="1800" baseline="-25000" dirty="0" err="1">
                <a:solidFill>
                  <a:schemeClr val="bg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t</a:t>
            </a:r>
            <a:r>
              <a:rPr lang="en-US" altLang="ko-KR" sz="1800" baseline="-25000" dirty="0">
                <a:solidFill>
                  <a:schemeClr val="bg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-k</a:t>
            </a:r>
            <a:r>
              <a:rPr lang="en-US" altLang="ko-KR" sz="1800" dirty="0">
                <a:solidFill>
                  <a:schemeClr val="bg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, </a:t>
            </a:r>
            <a:r>
              <a:rPr lang="en-US" altLang="ko-KR" sz="1800" dirty="0" err="1">
                <a:solidFill>
                  <a:schemeClr val="bg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observation</a:t>
            </a:r>
            <a:r>
              <a:rPr lang="en-US" altLang="ko-KR" sz="1800" baseline="-25000" dirty="0" err="1">
                <a:solidFill>
                  <a:schemeClr val="bg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t</a:t>
            </a:r>
            <a:r>
              <a:rPr lang="en-US" altLang="ko-KR" sz="1800" baseline="-25000" dirty="0">
                <a:solidFill>
                  <a:schemeClr val="bg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-(k-1) ... </a:t>
            </a:r>
            <a:r>
              <a:rPr lang="en-US" altLang="ko-KR" sz="1800" dirty="0" err="1">
                <a:solidFill>
                  <a:schemeClr val="bg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observation</a:t>
            </a:r>
            <a:r>
              <a:rPr lang="en-US" altLang="ko-KR" sz="1800" baseline="-25000" dirty="0" err="1">
                <a:solidFill>
                  <a:schemeClr val="bg2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t</a:t>
            </a:r>
            <a:r>
              <a:rPr lang="en-US" altLang="ko-KR" sz="1800" dirty="0">
                <a:solidFill>
                  <a:schemeClr val="bg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}</a:t>
            </a:r>
          </a:p>
          <a:p>
            <a:pPr marL="457200" lvl="1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43679D4-A0A3-C643-1164-057B1CD966DC}"/>
              </a:ext>
            </a:extLst>
          </p:cNvPr>
          <p:cNvSpPr/>
          <p:nvPr/>
        </p:nvSpPr>
        <p:spPr>
          <a:xfrm>
            <a:off x="1260224" y="3018984"/>
            <a:ext cx="1093760" cy="6166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state</a:t>
            </a:r>
            <a:endParaRPr lang="ko-KR" altLang="en-US" sz="1800" dirty="0">
              <a:solidFill>
                <a:schemeClr val="tx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DD9E6E2-C9DA-EE63-D34D-DA6C7AEE2C4B}"/>
              </a:ext>
            </a:extLst>
          </p:cNvPr>
          <p:cNvGrpSpPr/>
          <p:nvPr/>
        </p:nvGrpSpPr>
        <p:grpSpPr>
          <a:xfrm>
            <a:off x="3242539" y="2833863"/>
            <a:ext cx="2267958" cy="984926"/>
            <a:chOff x="2744699" y="3026903"/>
            <a:chExt cx="2267958" cy="984926"/>
          </a:xfrm>
        </p:grpSpPr>
        <p:sp>
          <p:nvSpPr>
            <p:cNvPr id="4" name="사다리꼴 3">
              <a:extLst>
                <a:ext uri="{FF2B5EF4-FFF2-40B4-BE49-F238E27FC236}">
                  <a16:creationId xmlns:a16="http://schemas.microsoft.com/office/drawing/2014/main" id="{307D3797-1ECE-4C07-985A-CB9312A59710}"/>
                </a:ext>
              </a:extLst>
            </p:cNvPr>
            <p:cNvSpPr/>
            <p:nvPr/>
          </p:nvSpPr>
          <p:spPr>
            <a:xfrm rot="5400000">
              <a:off x="3386215" y="2385387"/>
              <a:ext cx="984926" cy="2267958"/>
            </a:xfrm>
            <a:prstGeom prst="trapezoid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D83075-A87A-6C88-2FB7-9066EA0CC9A7}"/>
                </a:ext>
              </a:extLst>
            </p:cNvPr>
            <p:cNvSpPr txBox="1"/>
            <p:nvPr/>
          </p:nvSpPr>
          <p:spPr>
            <a:xfrm>
              <a:off x="3211602" y="3365477"/>
              <a:ext cx="1151277" cy="30777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지도 학습 모델</a:t>
              </a:r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C5D9F4E-5955-4D21-2335-C8CE0DAC8D0E}"/>
              </a:ext>
            </a:extLst>
          </p:cNvPr>
          <p:cNvCxnSpPr>
            <a:cxnSpLocks/>
          </p:cNvCxnSpPr>
          <p:nvPr/>
        </p:nvCxnSpPr>
        <p:spPr>
          <a:xfrm>
            <a:off x="2431487" y="3337103"/>
            <a:ext cx="69421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FB71C49-F4DB-FB34-4F99-F268AE8923DC}"/>
              </a:ext>
            </a:extLst>
          </p:cNvPr>
          <p:cNvCxnSpPr>
            <a:cxnSpLocks/>
          </p:cNvCxnSpPr>
          <p:nvPr/>
        </p:nvCxnSpPr>
        <p:spPr>
          <a:xfrm>
            <a:off x="5588000" y="3327324"/>
            <a:ext cx="721360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7243674-2FD2-2F06-DAC1-6C87FA807047}"/>
              </a:ext>
            </a:extLst>
          </p:cNvPr>
          <p:cNvSpPr/>
          <p:nvPr/>
        </p:nvSpPr>
        <p:spPr>
          <a:xfrm>
            <a:off x="6477070" y="3018984"/>
            <a:ext cx="1093760" cy="6188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왜곡 수준 예측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AD5286F-B34F-4358-A7D5-779C2236ECB6}"/>
                  </a:ext>
                </a:extLst>
              </p:cNvPr>
              <p:cNvSpPr/>
              <p:nvPr/>
            </p:nvSpPr>
            <p:spPr>
              <a:xfrm>
                <a:off x="1362626" y="4573359"/>
                <a:ext cx="5937334" cy="31181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altLang="ko-KR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𝐹𝑢𝑛𝑐𝑡𝑖𝑜𝑛</m:t>
                      </m:r>
                      <m:r>
                        <a:rPr lang="en-US" altLang="ko-KR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ko-KR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왜</m:t>
                          </m:r>
                          <m: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곡</m:t>
                          </m:r>
                          <m:r>
                            <a:rPr lang="ko-KR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수</m:t>
                          </m:r>
                          <m: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준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예</m:t>
                          </m:r>
                          <m: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측</m:t>
                          </m:r>
                          <m:r>
                            <a:rPr lang="ko-KR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값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a:rPr lang="ko-KR" alt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왜</m:t>
                          </m:r>
                          <m:r>
                            <a:rPr lang="ko-KR" altLang="en-US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곡</m:t>
                          </m:r>
                          <m:r>
                            <a:rPr lang="ko-KR" alt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수</m:t>
                          </m:r>
                          <m:r>
                            <a:rPr lang="ko-KR" altLang="en-US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준</m:t>
                          </m:r>
                          <m:r>
                            <a:rPr lang="en-US" altLang="ko-KR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실</m:t>
                          </m:r>
                          <m:r>
                            <a:rPr lang="ko-KR" altLang="en-US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제</m:t>
                          </m:r>
                          <m:r>
                            <a:rPr lang="ko-KR" alt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값</m:t>
                          </m:r>
                          <m:r>
                            <a:rPr lang="en-US" altLang="ko-KR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b="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AD5286F-B34F-4358-A7D5-779C2236EC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626" y="4573359"/>
                <a:ext cx="5937334" cy="311817"/>
              </a:xfrm>
              <a:prstGeom prst="rect">
                <a:avLst/>
              </a:prstGeom>
              <a:blipFill>
                <a:blip r:embed="rId2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1E90069F-9FD5-B5C1-1D0D-FCAD1B2E2D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30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483453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5AF8C-99F8-2178-FB3E-D28184F89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센서 왜곡 수준 예측 모델</a:t>
            </a:r>
            <a:endParaRPr lang="ko-KR" altLang="en-US" b="0" dirty="0">
              <a:solidFill>
                <a:srgbClr val="0070C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4C1825-50E3-B34D-FC8E-6853A98F0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137" y="1791455"/>
            <a:ext cx="3956766" cy="24382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E8ACFD-120C-EF4A-0F02-643AA472E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791455"/>
            <a:ext cx="3956766" cy="233315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3A46915-7F92-E414-F6B1-58457AC04F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31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094186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6B51F9-B159-07AC-5F67-1E2A0C5324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32</a:t>
            </a:fld>
            <a:endParaRPr lang="ko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C7F5D508-557B-3B27-46EA-9C3CEBC33522}"/>
              </a:ext>
            </a:extLst>
          </p:cNvPr>
          <p:cNvSpPr txBox="1">
            <a:spLocks/>
          </p:cNvSpPr>
          <p:nvPr/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ko-KR" altLang="en-US" sz="3000" dirty="0">
                <a:solidFill>
                  <a:srgbClr val="0070C0"/>
                </a:solidFill>
              </a:rPr>
              <a:t>보조 태스크 학습  활용 예시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FDD1235-20D5-8A23-B2D4-F744F38EA694}"/>
              </a:ext>
            </a:extLst>
          </p:cNvPr>
          <p:cNvCxnSpPr>
            <a:cxnSpLocks/>
          </p:cNvCxnSpPr>
          <p:nvPr/>
        </p:nvCxnSpPr>
        <p:spPr>
          <a:xfrm>
            <a:off x="2377701" y="2384248"/>
            <a:ext cx="694212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7E0E874-CDC2-04F3-8032-C0DBA8F880FA}"/>
              </a:ext>
            </a:extLst>
          </p:cNvPr>
          <p:cNvCxnSpPr>
            <a:cxnSpLocks/>
          </p:cNvCxnSpPr>
          <p:nvPr/>
        </p:nvCxnSpPr>
        <p:spPr>
          <a:xfrm>
            <a:off x="5861833" y="2374469"/>
            <a:ext cx="72136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906CE79-6F70-3745-FCD2-07379B165AA7}"/>
              </a:ext>
            </a:extLst>
          </p:cNvPr>
          <p:cNvSpPr/>
          <p:nvPr/>
        </p:nvSpPr>
        <p:spPr>
          <a:xfrm>
            <a:off x="6750903" y="2066129"/>
            <a:ext cx="1093760" cy="6188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rtlCol="0" anchor="ctr"/>
          <a:lstStyle/>
          <a:p>
            <a:pPr algn="ctr"/>
            <a:r>
              <a:rPr lang="ko-KR" altLang="en-US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고양이</a:t>
            </a:r>
          </a:p>
        </p:txBody>
      </p:sp>
      <p:sp>
        <p:nvSpPr>
          <p:cNvPr id="15" name="사다리꼴 14">
            <a:extLst>
              <a:ext uri="{FF2B5EF4-FFF2-40B4-BE49-F238E27FC236}">
                <a16:creationId xmlns:a16="http://schemas.microsoft.com/office/drawing/2014/main" id="{05B2B61F-8502-BA24-77B0-D3B6F9EFD1AF}"/>
              </a:ext>
            </a:extLst>
          </p:cNvPr>
          <p:cNvSpPr/>
          <p:nvPr/>
        </p:nvSpPr>
        <p:spPr>
          <a:xfrm rot="5400000">
            <a:off x="3016565" y="1975438"/>
            <a:ext cx="946842" cy="836147"/>
          </a:xfrm>
          <a:prstGeom prst="trapezoid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ED908E6-D5ED-3CE2-58FB-051652A295E3}"/>
              </a:ext>
            </a:extLst>
          </p:cNvPr>
          <p:cNvCxnSpPr>
            <a:cxnSpLocks/>
          </p:cNvCxnSpPr>
          <p:nvPr/>
        </p:nvCxnSpPr>
        <p:spPr>
          <a:xfrm>
            <a:off x="4027732" y="2358462"/>
            <a:ext cx="707425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다리꼴 16">
            <a:extLst>
              <a:ext uri="{FF2B5EF4-FFF2-40B4-BE49-F238E27FC236}">
                <a16:creationId xmlns:a16="http://schemas.microsoft.com/office/drawing/2014/main" id="{5C2C19C4-BED5-00C9-A973-DC6BD65B9FF0}"/>
              </a:ext>
            </a:extLst>
          </p:cNvPr>
          <p:cNvSpPr/>
          <p:nvPr/>
        </p:nvSpPr>
        <p:spPr>
          <a:xfrm rot="5400000">
            <a:off x="4875780" y="1944426"/>
            <a:ext cx="829155" cy="927143"/>
          </a:xfrm>
          <a:prstGeom prst="trapezoid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05F57E-4934-6F42-F244-A3346C28E4D6}"/>
              </a:ext>
            </a:extLst>
          </p:cNvPr>
          <p:cNvSpPr txBox="1"/>
          <p:nvPr/>
        </p:nvSpPr>
        <p:spPr>
          <a:xfrm>
            <a:off x="3120460" y="2276034"/>
            <a:ext cx="7816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특징 점 추출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A3DDE1-E4F5-6C80-CD87-33444E7DBD8D}"/>
              </a:ext>
            </a:extLst>
          </p:cNvPr>
          <p:cNvSpPr txBox="1"/>
          <p:nvPr/>
        </p:nvSpPr>
        <p:spPr>
          <a:xfrm>
            <a:off x="4910643" y="2299628"/>
            <a:ext cx="756938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클래스 분류</a:t>
            </a:r>
          </a:p>
        </p:txBody>
      </p:sp>
      <p:pic>
        <p:nvPicPr>
          <p:cNvPr id="20" name="Picture 6" descr="고양이 이미지 검색결과&quot;">
            <a:extLst>
              <a:ext uri="{FF2B5EF4-FFF2-40B4-BE49-F238E27FC236}">
                <a16:creationId xmlns:a16="http://schemas.microsoft.com/office/drawing/2014/main" id="{46EEF6A8-FD48-E0D4-29E5-9FBB2ED60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801" y="1884006"/>
            <a:ext cx="980700" cy="111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B7A9304E-4A4C-DED7-06B9-6C7D7C418C03}"/>
              </a:ext>
            </a:extLst>
          </p:cNvPr>
          <p:cNvGrpSpPr/>
          <p:nvPr/>
        </p:nvGrpSpPr>
        <p:grpSpPr>
          <a:xfrm>
            <a:off x="1207711" y="1940791"/>
            <a:ext cx="6636952" cy="2120786"/>
            <a:chOff x="919208" y="2048371"/>
            <a:chExt cx="6636952" cy="2120786"/>
          </a:xfrm>
        </p:grpSpPr>
        <p:pic>
          <p:nvPicPr>
            <p:cNvPr id="25" name="Picture 6" descr="고양이 이미지 검색결과&quot;">
              <a:extLst>
                <a:ext uri="{FF2B5EF4-FFF2-40B4-BE49-F238E27FC236}">
                  <a16:creationId xmlns:a16="http://schemas.microsoft.com/office/drawing/2014/main" id="{3FEAA8E4-8967-227B-ECB3-E4E323C0BA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983935" y="1983644"/>
              <a:ext cx="980700" cy="1110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50BEE1FA-7E5A-6A55-BB75-622D297B82A0}"/>
                </a:ext>
              </a:extLst>
            </p:cNvPr>
            <p:cNvGrpSpPr/>
            <p:nvPr/>
          </p:nvGrpSpPr>
          <p:grpSpPr>
            <a:xfrm>
              <a:off x="4057584" y="2543165"/>
              <a:ext cx="3498576" cy="1625992"/>
              <a:chOff x="4057584" y="2543165"/>
              <a:chExt cx="3498576" cy="1625992"/>
            </a:xfrm>
          </p:grpSpPr>
          <p:sp>
            <p:nvSpPr>
              <p:cNvPr id="21" name="사다리꼴 20">
                <a:extLst>
                  <a:ext uri="{FF2B5EF4-FFF2-40B4-BE49-F238E27FC236}">
                    <a16:creationId xmlns:a16="http://schemas.microsoft.com/office/drawing/2014/main" id="{10D68D7F-EE85-F3DF-C405-045F1F1F09A8}"/>
                  </a:ext>
                </a:extLst>
              </p:cNvPr>
              <p:cNvSpPr/>
              <p:nvPr/>
            </p:nvSpPr>
            <p:spPr>
              <a:xfrm rot="5400000">
                <a:off x="4604419" y="3275106"/>
                <a:ext cx="829156" cy="958945"/>
              </a:xfrm>
              <a:prstGeom prst="trapezoi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B82F17CF-11BE-50BD-A730-5D41653544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57584" y="2543165"/>
                <a:ext cx="0" cy="121997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53B9D2C3-7D56-C69A-A168-555FA83D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57584" y="3748680"/>
                <a:ext cx="405362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3AAFB26-7C29-DD0A-E31C-68ADC3E37843}"/>
                  </a:ext>
                </a:extLst>
              </p:cNvPr>
              <p:cNvSpPr txBox="1"/>
              <p:nvPr/>
            </p:nvSpPr>
            <p:spPr>
              <a:xfrm>
                <a:off x="4514070" y="3636181"/>
                <a:ext cx="912430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50" dirty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회전 각도 예측</a:t>
                </a:r>
              </a:p>
            </p:txBody>
          </p:sp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121D1DE5-B0C2-CE09-3CEF-9CB5BC080D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73330" y="3747595"/>
                <a:ext cx="72136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08291CE6-6A1D-7DFF-6A4C-F2FEF6CA07DB}"/>
                  </a:ext>
                </a:extLst>
              </p:cNvPr>
              <p:cNvSpPr/>
              <p:nvPr/>
            </p:nvSpPr>
            <p:spPr>
              <a:xfrm>
                <a:off x="6462400" y="3439255"/>
                <a:ext cx="1093760" cy="618849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90</a:t>
                </a:r>
                <a:r>
                  <a:rPr lang="en-US" altLang="ko-KR" baseline="30000" dirty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0</a:t>
                </a:r>
                <a:endParaRPr lang="ko-KR" altLang="en-US" baseline="300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8801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>
            <a:extLst>
              <a:ext uri="{FF2B5EF4-FFF2-40B4-BE49-F238E27FC236}">
                <a16:creationId xmlns:a16="http://schemas.microsoft.com/office/drawing/2014/main" id="{DB6A76BE-4801-0262-67DF-65EEB4549949}"/>
              </a:ext>
            </a:extLst>
          </p:cNvPr>
          <p:cNvSpPr txBox="1">
            <a:spLocks/>
          </p:cNvSpPr>
          <p:nvPr/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en-US" altLang="ko-KR" sz="3200" dirty="0">
                <a:solidFill>
                  <a:srgbClr val="0070C0"/>
                </a:solidFill>
              </a:rPr>
              <a:t>'</a:t>
            </a:r>
            <a:r>
              <a:rPr lang="ko-KR" altLang="en-US" sz="3200" dirty="0">
                <a:solidFill>
                  <a:srgbClr val="0070C0"/>
                </a:solidFill>
              </a:rPr>
              <a:t>제어 </a:t>
            </a:r>
            <a:r>
              <a:rPr lang="en-US" altLang="ko-KR" sz="3200" dirty="0">
                <a:solidFill>
                  <a:srgbClr val="0070C0"/>
                </a:solidFill>
              </a:rPr>
              <a:t>+ </a:t>
            </a:r>
            <a:r>
              <a:rPr lang="ko-KR" altLang="en-US" sz="3200" dirty="0">
                <a:solidFill>
                  <a:srgbClr val="0070C0"/>
                </a:solidFill>
              </a:rPr>
              <a:t>왜곡 수준 예측</a:t>
            </a:r>
            <a:r>
              <a:rPr lang="en-US" altLang="ko-KR" sz="3200" dirty="0">
                <a:solidFill>
                  <a:srgbClr val="0070C0"/>
                </a:solidFill>
              </a:rPr>
              <a:t>'</a:t>
            </a:r>
            <a:r>
              <a:rPr lang="ko-KR" altLang="en-US" sz="3200" dirty="0">
                <a:solidFill>
                  <a:srgbClr val="0070C0"/>
                </a:solidFill>
              </a:rPr>
              <a:t> 학습 모델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8B6B77-6C8F-5555-4239-43FDA82A46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33</a:t>
            </a:fld>
            <a:endParaRPr lang="ko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C360C78-FA56-CF86-67B2-16F0A515E39E}"/>
              </a:ext>
            </a:extLst>
          </p:cNvPr>
          <p:cNvGrpSpPr/>
          <p:nvPr/>
        </p:nvGrpSpPr>
        <p:grpSpPr>
          <a:xfrm>
            <a:off x="1477090" y="1411504"/>
            <a:ext cx="5928610" cy="3254836"/>
            <a:chOff x="1538356" y="1775944"/>
            <a:chExt cx="9004800" cy="4943683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A345605B-E430-4FCE-5D70-C979CCF2B7CB}"/>
                </a:ext>
              </a:extLst>
            </p:cNvPr>
            <p:cNvSpPr/>
            <p:nvPr/>
          </p:nvSpPr>
          <p:spPr>
            <a:xfrm>
              <a:off x="1826351" y="3581634"/>
              <a:ext cx="1056616" cy="86477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B528AB7-FB3D-8D4F-07F4-C653ECCDDE07}"/>
                </a:ext>
              </a:extLst>
            </p:cNvPr>
            <p:cNvSpPr txBox="1"/>
            <p:nvPr/>
          </p:nvSpPr>
          <p:spPr>
            <a:xfrm>
              <a:off x="1975907" y="3692780"/>
              <a:ext cx="801522" cy="654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센서 </a:t>
              </a:r>
              <a:br>
                <a:rPr lang="en-US" altLang="ko-KR" sz="10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</a:br>
              <a:r>
                <a:rPr lang="ko-KR" altLang="en-US" sz="10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BFC8DE20-6EBE-06E0-D0BB-345EFD0B4509}"/>
                </a:ext>
              </a:extLst>
            </p:cNvPr>
            <p:cNvCxnSpPr>
              <a:cxnSpLocks/>
            </p:cNvCxnSpPr>
            <p:nvPr/>
          </p:nvCxnSpPr>
          <p:spPr>
            <a:xfrm>
              <a:off x="3279187" y="4217592"/>
              <a:ext cx="973498" cy="0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사다리꼴 5">
              <a:extLst>
                <a:ext uri="{FF2B5EF4-FFF2-40B4-BE49-F238E27FC236}">
                  <a16:creationId xmlns:a16="http://schemas.microsoft.com/office/drawing/2014/main" id="{DFF2192E-8AC4-FC61-1DCC-D31EC555E192}"/>
                </a:ext>
              </a:extLst>
            </p:cNvPr>
            <p:cNvSpPr/>
            <p:nvPr/>
          </p:nvSpPr>
          <p:spPr>
            <a:xfrm rot="5400000">
              <a:off x="4281902" y="3635828"/>
              <a:ext cx="1438133" cy="1270000"/>
            </a:xfrm>
            <a:prstGeom prst="trapezoid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16EAFB-1A19-40BD-9E25-A509490FC94C}"/>
                </a:ext>
              </a:extLst>
            </p:cNvPr>
            <p:cNvSpPr txBox="1"/>
            <p:nvPr/>
          </p:nvSpPr>
          <p:spPr>
            <a:xfrm>
              <a:off x="4413209" y="4069437"/>
              <a:ext cx="1187226" cy="385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특징 점 추출</a:t>
              </a: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45451B8E-C4F6-A3BD-DAE1-CE851D22442D}"/>
                </a:ext>
              </a:extLst>
            </p:cNvPr>
            <p:cNvCxnSpPr>
              <a:cxnSpLocks/>
            </p:cNvCxnSpPr>
            <p:nvPr/>
          </p:nvCxnSpPr>
          <p:spPr>
            <a:xfrm>
              <a:off x="5817735" y="4217592"/>
              <a:ext cx="1074488" cy="0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E63430C-A6E6-2261-CE16-9FB489CB8331}"/>
                </a:ext>
              </a:extLst>
            </p:cNvPr>
            <p:cNvGrpSpPr/>
            <p:nvPr/>
          </p:nvGrpSpPr>
          <p:grpSpPr>
            <a:xfrm>
              <a:off x="7008535" y="5460244"/>
              <a:ext cx="1456515" cy="1259383"/>
              <a:chOff x="8003664" y="2148211"/>
              <a:chExt cx="1456515" cy="1705848"/>
            </a:xfrm>
            <a:solidFill>
              <a:srgbClr val="FF66FF"/>
            </a:solidFill>
          </p:grpSpPr>
          <p:sp>
            <p:nvSpPr>
              <p:cNvPr id="10" name="사다리꼴 9">
                <a:extLst>
                  <a:ext uri="{FF2B5EF4-FFF2-40B4-BE49-F238E27FC236}">
                    <a16:creationId xmlns:a16="http://schemas.microsoft.com/office/drawing/2014/main" id="{8AA537E0-8EC1-F4A4-6ACE-1B1105FC62CD}"/>
                  </a:ext>
                </a:extLst>
              </p:cNvPr>
              <p:cNvSpPr/>
              <p:nvPr/>
            </p:nvSpPr>
            <p:spPr>
              <a:xfrm rot="5400000">
                <a:off x="7878998" y="2272877"/>
                <a:ext cx="1705848" cy="1456515"/>
              </a:xfrm>
              <a:prstGeom prst="trapezoi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2D0946-042B-3BA8-72D0-27893CBB83C2}"/>
                  </a:ext>
                </a:extLst>
              </p:cNvPr>
              <p:cNvSpPr txBox="1"/>
              <p:nvPr/>
            </p:nvSpPr>
            <p:spPr>
              <a:xfrm>
                <a:off x="8043635" y="2759695"/>
                <a:ext cx="1368821" cy="52238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50" dirty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왜곡 수준 예측</a:t>
                </a:r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4963FB1-DBD4-197A-E170-A7CE7C599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76531" y="4249951"/>
              <a:ext cx="0" cy="1852986"/>
            </a:xfrm>
            <a:prstGeom prst="lin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5F682F97-E5AC-4FFC-798C-332A2405B881}"/>
                </a:ext>
              </a:extLst>
            </p:cNvPr>
            <p:cNvCxnSpPr>
              <a:cxnSpLocks/>
            </p:cNvCxnSpPr>
            <p:nvPr/>
          </p:nvCxnSpPr>
          <p:spPr>
            <a:xfrm>
              <a:off x="6276531" y="6080976"/>
              <a:ext cx="615693" cy="0"/>
            </a:xfrm>
            <a:prstGeom prst="straightConnector1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D1DB21A-E643-0E85-6E8C-7D881D8F2011}"/>
                </a:ext>
              </a:extLst>
            </p:cNvPr>
            <p:cNvGrpSpPr/>
            <p:nvPr/>
          </p:nvGrpSpPr>
          <p:grpSpPr>
            <a:xfrm>
              <a:off x="7031396" y="3663139"/>
              <a:ext cx="1408211" cy="1259382"/>
              <a:chOff x="7573774" y="4537779"/>
              <a:chExt cx="1408211" cy="1554482"/>
            </a:xfrm>
          </p:grpSpPr>
          <p:sp>
            <p:nvSpPr>
              <p:cNvPr id="15" name="사다리꼴 14">
                <a:extLst>
                  <a:ext uri="{FF2B5EF4-FFF2-40B4-BE49-F238E27FC236}">
                    <a16:creationId xmlns:a16="http://schemas.microsoft.com/office/drawing/2014/main" id="{96BB0984-8954-0133-D478-F12F5FBDB28D}"/>
                  </a:ext>
                </a:extLst>
              </p:cNvPr>
              <p:cNvSpPr/>
              <p:nvPr/>
            </p:nvSpPr>
            <p:spPr>
              <a:xfrm rot="5400000">
                <a:off x="7500639" y="4610914"/>
                <a:ext cx="1554482" cy="1408211"/>
              </a:xfrm>
              <a:prstGeom prst="trapezoid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6A6CD7-4C62-B867-E226-E2E04C0E17A6}"/>
                  </a:ext>
                </a:extLst>
              </p:cNvPr>
              <p:cNvSpPr txBox="1"/>
              <p:nvPr/>
            </p:nvSpPr>
            <p:spPr>
              <a:xfrm>
                <a:off x="7734298" y="5083513"/>
                <a:ext cx="1030389" cy="4904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50" dirty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제어 정책</a:t>
                </a:r>
              </a:p>
            </p:txBody>
          </p:sp>
        </p:grp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0055FC2C-8916-BD84-886C-CA269CF3520B}"/>
                </a:ext>
              </a:extLst>
            </p:cNvPr>
            <p:cNvSpPr/>
            <p:nvPr/>
          </p:nvSpPr>
          <p:spPr>
            <a:xfrm>
              <a:off x="1944153" y="3688930"/>
              <a:ext cx="1056616" cy="86477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센서 </a:t>
              </a:r>
              <a:br>
                <a:rPr lang="en-US" altLang="ko-KR" sz="105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</a:br>
              <a:r>
                <a:rPr lang="ko-KR" altLang="en-US" sz="105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AF9E50FC-7A69-7778-0576-1D1199904A38}"/>
                </a:ext>
              </a:extLst>
            </p:cNvPr>
            <p:cNvSpPr/>
            <p:nvPr/>
          </p:nvSpPr>
          <p:spPr>
            <a:xfrm>
              <a:off x="2096553" y="3841330"/>
              <a:ext cx="1056616" cy="86477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rgbClr val="92D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센서 </a:t>
              </a:r>
              <a:br>
                <a:rPr lang="en-US" altLang="ko-KR" sz="1050" dirty="0">
                  <a:solidFill>
                    <a:srgbClr val="92D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</a:br>
              <a:r>
                <a:rPr lang="ko-KR" altLang="en-US" sz="1050" dirty="0">
                  <a:solidFill>
                    <a:srgbClr val="92D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538B089E-23DE-65C0-A165-C5813AEC73B8}"/>
                </a:ext>
              </a:extLst>
            </p:cNvPr>
            <p:cNvSpPr/>
            <p:nvPr/>
          </p:nvSpPr>
          <p:spPr>
            <a:xfrm>
              <a:off x="1538356" y="1775944"/>
              <a:ext cx="9004800" cy="1147635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7DAFE4F3-C809-F874-3A97-A603A863E5B4}"/>
                </a:ext>
              </a:extLst>
            </p:cNvPr>
            <p:cNvCxnSpPr>
              <a:cxnSpLocks/>
            </p:cNvCxnSpPr>
            <p:nvPr/>
          </p:nvCxnSpPr>
          <p:spPr>
            <a:xfrm>
              <a:off x="2347639" y="2796360"/>
              <a:ext cx="0" cy="799031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9D7B6997-6D29-04CF-E848-4347EBC6D2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45166" y="2979242"/>
              <a:ext cx="0" cy="1270709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ECDF2211-2491-0B74-02F9-6775050CE7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20212" y="4249951"/>
              <a:ext cx="924954" cy="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3DDEA40-9C2F-B2E0-4422-33008E172E44}"/>
                </a:ext>
              </a:extLst>
            </p:cNvPr>
            <p:cNvSpPr txBox="1"/>
            <p:nvPr/>
          </p:nvSpPr>
          <p:spPr>
            <a:xfrm>
              <a:off x="5507161" y="1879455"/>
              <a:ext cx="1270000" cy="514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 err="1">
                  <a:solidFill>
                    <a:schemeClr val="accent2">
                      <a:lumMod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AirSim</a:t>
              </a:r>
              <a:endParaRPr lang="ko-KR" altLang="en-US" sz="1600" b="1" dirty="0">
                <a:solidFill>
                  <a:schemeClr val="accent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08190B3-4DF4-AB83-2E6B-05376F33C68F}"/>
                </a:ext>
              </a:extLst>
            </p:cNvPr>
            <p:cNvSpPr/>
            <p:nvPr/>
          </p:nvSpPr>
          <p:spPr>
            <a:xfrm>
              <a:off x="1853105" y="2346978"/>
              <a:ext cx="8466552" cy="4493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센서 데이터 왜곡 모듈</a:t>
              </a: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0E3A0F79-D7DE-592F-0DED-04E73DC0FC25}"/>
                </a:ext>
              </a:extLst>
            </p:cNvPr>
            <p:cNvCxnSpPr>
              <a:cxnSpLocks/>
            </p:cNvCxnSpPr>
            <p:nvPr/>
          </p:nvCxnSpPr>
          <p:spPr>
            <a:xfrm>
              <a:off x="9982153" y="2796360"/>
              <a:ext cx="0" cy="3309182"/>
            </a:xfrm>
            <a:prstGeom prst="straightConnector1">
              <a:avLst/>
            </a:prstGeom>
            <a:ln w="57150">
              <a:solidFill>
                <a:srgbClr val="92D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8BD49F52-795D-1D05-6EAA-C56F35C4C0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91642" y="6080976"/>
              <a:ext cx="690511" cy="24566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340830F-1143-A3D6-E330-A56344257871}"/>
              </a:ext>
            </a:extLst>
          </p:cNvPr>
          <p:cNvCxnSpPr>
            <a:cxnSpLocks/>
          </p:cNvCxnSpPr>
          <p:nvPr/>
        </p:nvCxnSpPr>
        <p:spPr>
          <a:xfrm>
            <a:off x="6139666" y="4238381"/>
            <a:ext cx="405362" cy="0"/>
          </a:xfrm>
          <a:prstGeom prst="straightConnector1">
            <a:avLst/>
          </a:prstGeom>
          <a:solidFill>
            <a:schemeClr val="tx1"/>
          </a:solidFill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7223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5AF8C-99F8-2178-FB3E-D28184F89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성능 비교 </a:t>
            </a:r>
            <a:r>
              <a:rPr lang="en-US" altLang="ko-KR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 RL  vs.  RL with </a:t>
            </a:r>
            <a:r>
              <a:rPr lang="ko-KR" altLang="en-US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왜곡수준예측</a:t>
            </a:r>
            <a:endParaRPr lang="ko-KR" altLang="en-US" b="0" dirty="0">
              <a:solidFill>
                <a:srgbClr val="0070C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3A46915-7F92-E414-F6B1-58457AC04F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34</a:t>
            </a:fld>
            <a:endParaRPr lang="ko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FF73B8-DFA3-EAA8-4546-ADF9FAA99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088" y="1311576"/>
            <a:ext cx="3375866" cy="3438324"/>
          </a:xfrm>
          <a:prstGeom prst="rect">
            <a:avLst/>
          </a:prstGeom>
        </p:spPr>
      </p:pic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EF06BAE7-8E7F-43D2-5805-397EA6AE5397}"/>
              </a:ext>
            </a:extLst>
          </p:cNvPr>
          <p:cNvSpPr txBox="1">
            <a:spLocks/>
          </p:cNvSpPr>
          <p:nvPr/>
        </p:nvSpPr>
        <p:spPr>
          <a:xfrm>
            <a:off x="4319769" y="1660703"/>
            <a:ext cx="4370726" cy="2865708"/>
          </a:xfrm>
          <a:prstGeom prst="rect">
            <a:avLst/>
          </a:prstGeom>
          <a:noFill/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RL with 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왜곡수준예측 모델은 충분히 다양한 구조로 학습을 진행해보지 못함</a:t>
            </a:r>
            <a:endParaRPr lang="en-US" altLang="ko-KR" sz="20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왜곡 </a:t>
            </a:r>
            <a:r>
              <a:rPr lang="ko-KR" altLang="en-US" sz="2000" dirty="0" err="1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률이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0% 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 때 일관되게 개선</a:t>
            </a:r>
            <a:endParaRPr lang="en-US" altLang="ko-KR" sz="20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왜곡수준예측 성능에 대해서는 차이점이 보이지 않으나 역시 추후 검토 필요</a:t>
            </a:r>
          </a:p>
        </p:txBody>
      </p:sp>
    </p:spTree>
    <p:extLst>
      <p:ext uri="{BB962C8B-B14F-4D97-AF65-F5344CB8AC3E}">
        <p14:creationId xmlns:p14="http://schemas.microsoft.com/office/powerpoint/2010/main" val="32213428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3DB39-55E8-DDE7-A61F-28F83E67B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74625"/>
            <a:ext cx="8520600" cy="726071"/>
          </a:xfrm>
        </p:spPr>
        <p:txBody>
          <a:bodyPr>
            <a:normAutofit/>
          </a:bodyPr>
          <a:lstStyle/>
          <a:p>
            <a:pPr algn="ctr"/>
            <a:r>
              <a:rPr lang="ko-KR" altLang="en-US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과제 수행을 통해 배운 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2F1216-2054-93C0-497F-5E77C7501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5196" y="1414272"/>
            <a:ext cx="8397104" cy="3377184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도메인 지식의 중요성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시뮬레이터 선택 시  학습 시간 고려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오프라인 데이터  활용성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커리큘럼의 학습의  활용성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강화학습 움직임 제어와  왜곡 수준 예측 모델의 시너지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76B482-82B1-049A-6B1C-0237C144FC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35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1659749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3DB39-55E8-DDE7-A61F-28F83E67B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74625"/>
            <a:ext cx="8520600" cy="726071"/>
          </a:xfrm>
        </p:spPr>
        <p:txBody>
          <a:bodyPr>
            <a:normAutofit/>
          </a:bodyPr>
          <a:lstStyle/>
          <a:p>
            <a:pPr algn="ctr"/>
            <a:r>
              <a:rPr lang="ko-KR" altLang="en-US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 외  흥미로운 생각들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2F1216-2054-93C0-497F-5E77C7501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5196" y="1466953"/>
            <a:ext cx="8397104" cy="302890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왜곡 수준 예측에 따라 특정 왜곡 수준에 적합한 모델 선택</a:t>
            </a:r>
            <a:endParaRPr lang="en-US" altLang="ko-KR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카메라 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라이다 와 같은 고차원 입력 데이터를 함께 사용하여 학습</a:t>
            </a:r>
            <a:endParaRPr lang="en-US" altLang="ko-KR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IMU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센서 값 이외에 대한 불확실성이 존재하는 환경</a:t>
            </a:r>
            <a:endParaRPr lang="en-US" altLang="ko-KR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바람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눈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모터고장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등으로 인한 제어 불확실성</a:t>
            </a:r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</a:t>
            </a:r>
            <a:endParaRPr lang="ko-KR" altLang="en-US" sz="1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6B2444-7079-33EA-8285-7DA421EC08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36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6343151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F678F9-EA6D-612C-0965-BE5CABC339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37</a:t>
            </a:fld>
            <a:endParaRPr lang="ko" altLang="en-US"/>
          </a:p>
        </p:txBody>
      </p:sp>
      <p:pic>
        <p:nvPicPr>
          <p:cNvPr id="5" name="Picture 12" descr="Quality sat down with Eric Hayler, past chair of ASQ and Lean Six Sigma Master Black Belt, BMW Manufacturing, to discuss his work as ASQâs 2017 chair and his work now as past chair.">
            <a:extLst>
              <a:ext uri="{FF2B5EF4-FFF2-40B4-BE49-F238E27FC236}">
                <a16:creationId xmlns:a16="http://schemas.microsoft.com/office/drawing/2014/main" id="{6E62E64F-B5E0-256C-CC91-BC3D30990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858" y="891107"/>
            <a:ext cx="5500284" cy="336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3181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9FA83FB-7B8F-31BA-0D36-86D58BE3F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135" y="563621"/>
            <a:ext cx="7368363" cy="621912"/>
          </a:xfrm>
        </p:spPr>
        <p:txBody>
          <a:bodyPr>
            <a:normAutofit/>
          </a:bodyPr>
          <a:lstStyle/>
          <a:p>
            <a:r>
              <a:rPr lang="en-US" altLang="ko-KR" sz="2700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Some Recent Advances in AI</a:t>
            </a:r>
            <a:endParaRPr lang="ko-KR" altLang="en-US" sz="2700" b="0" dirty="0">
              <a:solidFill>
                <a:srgbClr val="0070C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4242AC-FE8A-2BAC-BE70-8901EDBF4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47" y="1750133"/>
            <a:ext cx="3766932" cy="2749506"/>
          </a:xfrm>
          <a:prstGeom prst="rect">
            <a:avLst/>
          </a:prstGeom>
        </p:spPr>
      </p:pic>
      <p:pic>
        <p:nvPicPr>
          <p:cNvPr id="1026" name="Picture 2" descr="detect unusual things">
            <a:extLst>
              <a:ext uri="{FF2B5EF4-FFF2-40B4-BE49-F238E27FC236}">
                <a16:creationId xmlns:a16="http://schemas.microsoft.com/office/drawing/2014/main" id="{757443AF-B689-46EB-7BD2-7086B04D7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240" y="1750133"/>
            <a:ext cx="4212385" cy="274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D6A77C-3E17-C67F-1655-9E90B58B5CE8}"/>
              </a:ext>
            </a:extLst>
          </p:cNvPr>
          <p:cNvSpPr txBox="1"/>
          <p:nvPr/>
        </p:nvSpPr>
        <p:spPr>
          <a:xfrm>
            <a:off x="1977656" y="4542759"/>
            <a:ext cx="89639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solidFill>
                  <a:srgbClr val="4D515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DALL</a:t>
            </a:r>
            <a:r>
              <a:rPr lang="en-US" altLang="ko-KR" sz="1350" dirty="0">
                <a:solidFill>
                  <a:srgbClr val="4D5156"/>
                </a:solidFill>
                <a:latin typeface="+mj-lt"/>
                <a:ea typeface="배달의민족 주아" panose="02020603020101020101" pitchFamily="18" charset="-127"/>
              </a:rPr>
              <a:t>·</a:t>
            </a:r>
            <a:r>
              <a:rPr lang="en-US" altLang="ko-KR" sz="1350" dirty="0">
                <a:solidFill>
                  <a:srgbClr val="4D515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 </a:t>
            </a:r>
            <a:r>
              <a:rPr lang="en-US" altLang="ko-KR" sz="1350" b="1" dirty="0">
                <a:solidFill>
                  <a:srgbClr val="5F636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13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23A928-2375-DC00-6AA5-4051A3D14855}"/>
              </a:ext>
            </a:extLst>
          </p:cNvPr>
          <p:cNvSpPr txBox="1"/>
          <p:nvPr/>
        </p:nvSpPr>
        <p:spPr>
          <a:xfrm>
            <a:off x="6474809" y="4542760"/>
            <a:ext cx="6543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solidFill>
                  <a:srgbClr val="4D515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GPT 4</a:t>
            </a:r>
            <a:endParaRPr lang="ko-KR" altLang="en-US" sz="13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22C276-486C-C41E-DC5D-3FDDE59ED1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-KR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53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E75472E-0FC2-53BC-4178-75C7F31A8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71" y="663206"/>
            <a:ext cx="3715581" cy="148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lotNeuralNet">
            <a:extLst>
              <a:ext uri="{FF2B5EF4-FFF2-40B4-BE49-F238E27FC236}">
                <a16:creationId xmlns:a16="http://schemas.microsoft.com/office/drawing/2014/main" id="{4403FA3A-4388-7C8E-E3E4-BCF51E0C2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720" y="708837"/>
            <a:ext cx="4390102" cy="148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EA65F1-A5C9-4541-63AA-BA83692FBB84}"/>
                  </a:ext>
                </a:extLst>
              </p:cNvPr>
              <p:cNvSpPr txBox="1"/>
              <p:nvPr/>
            </p:nvSpPr>
            <p:spPr>
              <a:xfrm>
                <a:off x="3365863" y="2495221"/>
                <a:ext cx="733791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1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ko-KR" altLang="en-US" sz="21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ko-KR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ko-KR" altLang="en-US" sz="21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EA65F1-A5C9-4541-63AA-BA83692FB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863" y="2495221"/>
                <a:ext cx="733791" cy="323165"/>
              </a:xfrm>
              <a:prstGeom prst="rect">
                <a:avLst/>
              </a:prstGeom>
              <a:blipFill>
                <a:blip r:embed="rId4"/>
                <a:stretch>
                  <a:fillRect l="-6612" b="-283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29C005-16CB-7A7D-D32A-10A814FF33F5}"/>
                  </a:ext>
                </a:extLst>
              </p:cNvPr>
              <p:cNvSpPr txBox="1"/>
              <p:nvPr/>
            </p:nvSpPr>
            <p:spPr>
              <a:xfrm>
                <a:off x="4800600" y="2490663"/>
                <a:ext cx="974049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1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ko-KR" altLang="en-US" sz="21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ko-KR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1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1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ko-KR" altLang="en-US" sz="21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29C005-16CB-7A7D-D32A-10A814FF3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2490663"/>
                <a:ext cx="974049" cy="323165"/>
              </a:xfrm>
              <a:prstGeom prst="rect">
                <a:avLst/>
              </a:prstGeom>
              <a:blipFill>
                <a:blip r:embed="rId5"/>
                <a:stretch>
                  <a:fillRect l="-5660" b="-358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38A4F60C-581D-5B25-AC29-857849FFBF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7394" y="3116690"/>
            <a:ext cx="2405887" cy="1756071"/>
          </a:xfrm>
          <a:prstGeom prst="rect">
            <a:avLst/>
          </a:prstGeom>
        </p:spPr>
      </p:pic>
      <p:pic>
        <p:nvPicPr>
          <p:cNvPr id="10" name="Picture 2" descr="detect unusual things">
            <a:extLst>
              <a:ext uri="{FF2B5EF4-FFF2-40B4-BE49-F238E27FC236}">
                <a16:creationId xmlns:a16="http://schemas.microsoft.com/office/drawing/2014/main" id="{5FBED847-172C-24DB-2E61-4E1C9C4F4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930" y="3116690"/>
            <a:ext cx="2690391" cy="175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157622-6B82-7B24-6B21-E82BA8F61C70}"/>
              </a:ext>
            </a:extLst>
          </p:cNvPr>
          <p:cNvSpPr txBox="1"/>
          <p:nvPr/>
        </p:nvSpPr>
        <p:spPr>
          <a:xfrm>
            <a:off x="4280088" y="2573923"/>
            <a:ext cx="3866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or</a:t>
            </a:r>
            <a:endParaRPr lang="ko-KR" altLang="en-US" sz="1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7E1B0B1E-2078-6B7B-4E92-A7595AC78EEE}"/>
              </a:ext>
            </a:extLst>
          </p:cNvPr>
          <p:cNvSpPr txBox="1">
            <a:spLocks noGrp="1"/>
          </p:cNvSpPr>
          <p:nvPr/>
        </p:nvSpPr>
        <p:spPr>
          <a:xfrm>
            <a:off x="137536" y="2336130"/>
            <a:ext cx="8868928" cy="641969"/>
          </a:xfrm>
          <a:prstGeom prst="rect">
            <a:avLst/>
          </a:prstGeom>
          <a:solidFill>
            <a:srgbClr val="3DA299"/>
          </a:solidFill>
        </p:spPr>
        <p:txBody>
          <a:bodyPr vert="horz" wrap="square" lIns="54000" tIns="135000" rIns="54000" bIns="135000" anchor="ctr" anchorCtr="0">
            <a:spAutoFit/>
          </a:bodyPr>
          <a:lstStyle/>
          <a:p>
            <a:pPr marL="120968" algn="ctr">
              <a:spcBef>
                <a:spcPts val="745"/>
              </a:spcBef>
              <a:buClr>
                <a:schemeClr val="accent1"/>
              </a:buClr>
              <a:buSzPct val="25000"/>
              <a:defRPr/>
            </a:pPr>
            <a:r>
              <a:rPr lang="en-US" altLang="ko-KR" sz="24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 Black"/>
                <a:sym typeface="Lato Black"/>
              </a:rPr>
              <a:t>Impressive because it looks like something created by a human!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17CC76-5797-DD5C-8471-BD1D62A778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-KR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53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09A432-3841-418C-0089-C633AD5AA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1130414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b="0" dirty="0">
                <a:solidFill>
                  <a:srgbClr val="0070C0"/>
                </a:solidFill>
              </a:rPr>
              <a:t>문제점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96B030-801B-AB3D-4CE9-ECB4C501B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56" y="1660072"/>
            <a:ext cx="4137660" cy="2972651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드론이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 우리 삶의 밀접한 서비스에 적용되면서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드론에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 대한 공격 우려가 커짐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900" dirty="0">
              <a:solidFill>
                <a:schemeClr val="bg2">
                  <a:lumMod val="25000"/>
                </a:schemeClr>
              </a:solidFill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600" dirty="0">
              <a:solidFill>
                <a:schemeClr val="bg2">
                  <a:lumMod val="25000"/>
                </a:schemeClr>
              </a:solidFill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운송이나 관제 등 사회 주요 영역에 적용 중인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드론이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 공격에 노출될 경우 인명이나 재산의 피해는 물론 사회 기반시설에 대한 테러로 이어질 수 있음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7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100" name="Picture 4" descr="Pentagon Consolidates Counter-UAS Programs as Menace Grows">
            <a:extLst>
              <a:ext uri="{FF2B5EF4-FFF2-40B4-BE49-F238E27FC236}">
                <a16:creationId xmlns:a16="http://schemas.microsoft.com/office/drawing/2014/main" id="{35B177C8-5FA3-88B5-3904-5E6EE943E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742" y="1805940"/>
            <a:ext cx="3296791" cy="18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CB7504-2E94-FEA7-0939-FC5B8CD5C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4045-1215-48D7-8A20-D84393B3DA71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0638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9C754EC-6DF7-41AD-C2BE-89D9C3801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90107"/>
            <a:ext cx="9144000" cy="536945"/>
          </a:xfrm>
        </p:spPr>
        <p:txBody>
          <a:bodyPr>
            <a:normAutofit/>
          </a:bodyPr>
          <a:lstStyle/>
          <a:p>
            <a:r>
              <a:rPr lang="en-US" altLang="ko-KR" sz="2700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Why do we need Artificial Intelligence?</a:t>
            </a:r>
            <a:endParaRPr lang="ko-KR" altLang="en-US" sz="2700" b="0" dirty="0">
              <a:solidFill>
                <a:srgbClr val="0070C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CE2E287-B73F-23DB-DFF3-49B6BCB61648}"/>
              </a:ext>
            </a:extLst>
          </p:cNvPr>
          <p:cNvGrpSpPr/>
          <p:nvPr/>
        </p:nvGrpSpPr>
        <p:grpSpPr>
          <a:xfrm>
            <a:off x="1059706" y="1639111"/>
            <a:ext cx="7016603" cy="1771632"/>
            <a:chOff x="1105007" y="2003898"/>
            <a:chExt cx="9355470" cy="2362176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1B1F3A8B-2DC3-D1DE-379C-3F4BF554A2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5007" y="2190983"/>
              <a:ext cx="1524000" cy="1943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E96475D-4575-764D-F01F-47A3A7377467}"/>
                </a:ext>
              </a:extLst>
            </p:cNvPr>
            <p:cNvSpPr txBox="1"/>
            <p:nvPr/>
          </p:nvSpPr>
          <p:spPr>
            <a:xfrm>
              <a:off x="3002604" y="2003898"/>
              <a:ext cx="68386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Daniel Wolpert  (Prof. of Neurobiology, Columbia University)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9EBC59-C3BF-BB55-3CE9-60A6F037EBC8}"/>
                </a:ext>
              </a:extLst>
            </p:cNvPr>
            <p:cNvSpPr txBox="1"/>
            <p:nvPr/>
          </p:nvSpPr>
          <p:spPr>
            <a:xfrm>
              <a:off x="2999047" y="2550193"/>
              <a:ext cx="7461430" cy="18158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6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" We have a brain for one reason and one reason only: </a:t>
              </a:r>
              <a:br>
                <a:rPr lang="en-US" altLang="ko-KR" sz="16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</a:br>
              <a:r>
                <a:rPr lang="en-US" altLang="ko-KR" sz="16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that's </a:t>
              </a:r>
              <a:r>
                <a:rPr lang="en-US" altLang="ko-KR" sz="1650" b="1" dirty="0">
                  <a:solidFill>
                    <a:srgbClr val="3DA299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to produce adaptable and complex movements</a:t>
              </a:r>
              <a:r>
                <a:rPr lang="en-US" altLang="ko-KR" sz="1650" dirty="0">
                  <a:solidFill>
                    <a:srgbClr val="050505"/>
                  </a:solidFill>
                  <a:latin typeface="+mn-ea"/>
                  <a:cs typeface="MV Boli" panose="02000500030200090000" pitchFamily="2" charset="0"/>
                </a:rPr>
                <a:t>.</a:t>
              </a:r>
              <a:endParaRPr lang="en-US" altLang="ko-KR" sz="16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V Boli" panose="02000500030200090000" pitchFamily="2" charset="0"/>
              </a:endParaRPr>
            </a:p>
            <a:p>
              <a:pPr algn="just"/>
              <a:r>
                <a:rPr lang="en-US" altLang="ko-KR" sz="16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Movement is the only way you have of affecting the  world around you</a:t>
              </a:r>
              <a:r>
                <a:rPr lang="en-US" altLang="ko-KR" sz="16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MV Boli" panose="02000500030200090000" pitchFamily="2" charset="0"/>
                </a:rPr>
                <a:t>. ... </a:t>
              </a:r>
              <a:r>
                <a:rPr lang="en-US" altLang="ko-KR" sz="16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I believe that to understand movement is to understand the whole brain</a:t>
              </a:r>
              <a:r>
                <a:rPr lang="en-US" altLang="ko-KR" sz="16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MV Boli" panose="02000500030200090000" pitchFamily="2" charset="0"/>
                </a:rPr>
                <a:t>.</a:t>
              </a:r>
              <a:r>
                <a:rPr lang="en-US" altLang="ko-KR" sz="16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 " </a:t>
              </a:r>
              <a:endParaRPr lang="ko-KR" altLang="en-US" sz="1650" dirty="0">
                <a:solidFill>
                  <a:schemeClr val="tx1">
                    <a:lumMod val="75000"/>
                    <a:lumOff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60E56D6-A449-0555-9EA0-848ED4DA7BC7}"/>
              </a:ext>
            </a:extLst>
          </p:cNvPr>
          <p:cNvSpPr txBox="1"/>
          <p:nvPr/>
        </p:nvSpPr>
        <p:spPr>
          <a:xfrm>
            <a:off x="734439" y="3800739"/>
            <a:ext cx="765566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" We might need AI for one reason and one reason only:  </a:t>
            </a:r>
            <a:b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that's </a:t>
            </a:r>
            <a:r>
              <a:rPr lang="en-US" altLang="ko-KR" sz="2100" b="1" dirty="0">
                <a:solidFill>
                  <a:srgbClr val="05BBE7"/>
                </a:solidFill>
                <a:latin typeface="MV Boli" panose="02000500030200090000" pitchFamily="2" charset="0"/>
                <a:ea typeface="배달의민족 주아" panose="02020603020101020101" pitchFamily="18" charset="-127"/>
                <a:cs typeface="MV Boli" panose="02000500030200090000" pitchFamily="2" charset="0"/>
              </a:rPr>
              <a:t>to produce adaptable and complex movements</a:t>
            </a: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"</a:t>
            </a:r>
            <a:endParaRPr lang="ko-KR" altLang="en-US" sz="21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0F3710-C627-8B48-46A0-AAE757CCC4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-KR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09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https://storage.googleapis.com/deepmind-live-cms/images/A26U3069.width-1500_zrjEjk1.jpg">
            <a:extLst>
              <a:ext uri="{FF2B5EF4-FFF2-40B4-BE49-F238E27FC236}">
                <a16:creationId xmlns:a16="http://schemas.microsoft.com/office/drawing/2014/main" id="{15BB3355-CE68-D682-A696-56254D897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33" y="-3052"/>
            <a:ext cx="7712534" cy="5141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E633004-3683-53ED-185A-871B26A3C1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-KR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48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2D815ECC-5315-449C-B97A-29E05946E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" y="-7841"/>
            <a:ext cx="4171950" cy="515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FABF2012-A7B6-4FDA-2BCE-771C9F7A1F2A}"/>
              </a:ext>
            </a:extLst>
          </p:cNvPr>
          <p:cNvGrpSpPr/>
          <p:nvPr/>
        </p:nvGrpSpPr>
        <p:grpSpPr>
          <a:xfrm>
            <a:off x="4709161" y="1"/>
            <a:ext cx="4153802" cy="5143500"/>
            <a:chOff x="12575543" y="0"/>
            <a:chExt cx="11095566" cy="13716000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A889A843-012B-D5BF-FFB1-68C6891243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75543" y="0"/>
              <a:ext cx="11095566" cy="137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1E88E3-439D-4ECB-D270-3DCB7C5E263F}"/>
                </a:ext>
              </a:extLst>
            </p:cNvPr>
            <p:cNvSpPr txBox="1"/>
            <p:nvPr/>
          </p:nvSpPr>
          <p:spPr>
            <a:xfrm>
              <a:off x="12783991" y="12107256"/>
              <a:ext cx="10816975" cy="984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Controlling the Nuclear Fusion  Plasma</a:t>
              </a:r>
              <a:endParaRPr lang="ko-KR" altLang="en-US" sz="1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979020-A5D0-6B80-18C7-D42C9E73BB9E}"/>
                </a:ext>
              </a:extLst>
            </p:cNvPr>
            <p:cNvSpPr txBox="1"/>
            <p:nvPr/>
          </p:nvSpPr>
          <p:spPr>
            <a:xfrm>
              <a:off x="18450367" y="415475"/>
              <a:ext cx="4955090" cy="984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[2022  Nature]</a:t>
              </a:r>
              <a:endParaRPr lang="ko-KR" altLang="en-US" sz="1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233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4778C35-2E47-BA7E-D92A-275B5C44F061}"/>
              </a:ext>
            </a:extLst>
          </p:cNvPr>
          <p:cNvGrpSpPr/>
          <p:nvPr/>
        </p:nvGrpSpPr>
        <p:grpSpPr>
          <a:xfrm>
            <a:off x="3639909" y="1415833"/>
            <a:ext cx="5020318" cy="3083807"/>
            <a:chOff x="4853212" y="1887777"/>
            <a:chExt cx="6693757" cy="41117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3790E51-F286-B19A-8909-A9E1698A7E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3212" y="2310169"/>
              <a:ext cx="6693757" cy="368935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A22849-478A-25FD-1C2B-33C3000909DC}"/>
                </a:ext>
              </a:extLst>
            </p:cNvPr>
            <p:cNvSpPr txBox="1"/>
            <p:nvPr/>
          </p:nvSpPr>
          <p:spPr>
            <a:xfrm>
              <a:off x="6961840" y="1887777"/>
              <a:ext cx="24764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New shapes of Plasma</a:t>
              </a:r>
              <a:endPara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9" name="제목 2">
            <a:extLst>
              <a:ext uri="{FF2B5EF4-FFF2-40B4-BE49-F238E27FC236}">
                <a16:creationId xmlns:a16="http://schemas.microsoft.com/office/drawing/2014/main" id="{7CC9E7C6-8765-112E-2A41-7774C360B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0982"/>
            <a:ext cx="9144000" cy="536945"/>
          </a:xfrm>
        </p:spPr>
        <p:txBody>
          <a:bodyPr>
            <a:normAutofit/>
          </a:bodyPr>
          <a:lstStyle/>
          <a:p>
            <a:r>
              <a:rPr lang="en-US" altLang="ko-KR" sz="2700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Reinforcement learning can discover new solutions!</a:t>
            </a:r>
            <a:endParaRPr lang="ko-KR" altLang="en-US" sz="2700" b="0" dirty="0">
              <a:solidFill>
                <a:srgbClr val="0070C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58687CE-BA36-963B-359E-3BB44E900C2C}"/>
              </a:ext>
            </a:extLst>
          </p:cNvPr>
          <p:cNvGrpSpPr/>
          <p:nvPr/>
        </p:nvGrpSpPr>
        <p:grpSpPr>
          <a:xfrm>
            <a:off x="490245" y="1415833"/>
            <a:ext cx="2792195" cy="3083807"/>
            <a:chOff x="653659" y="1887777"/>
            <a:chExt cx="3722927" cy="411174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1114D58-4ACE-63A9-1F42-35141F2AB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659" y="2310169"/>
              <a:ext cx="3722927" cy="368935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9F9505-92C4-36BB-D345-8EA380984068}"/>
                </a:ext>
              </a:extLst>
            </p:cNvPr>
            <p:cNvSpPr txBox="1"/>
            <p:nvPr/>
          </p:nvSpPr>
          <p:spPr>
            <a:xfrm>
              <a:off x="1409700" y="1887777"/>
              <a:ext cx="24764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Move 37 in AlphaGo </a:t>
              </a:r>
              <a:endPara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0" name="object 2">
            <a:extLst>
              <a:ext uri="{FF2B5EF4-FFF2-40B4-BE49-F238E27FC236}">
                <a16:creationId xmlns:a16="http://schemas.microsoft.com/office/drawing/2014/main" id="{F699AFD8-073D-9A1B-0142-5FE5A67AED65}"/>
              </a:ext>
            </a:extLst>
          </p:cNvPr>
          <p:cNvSpPr txBox="1">
            <a:spLocks noGrp="1"/>
          </p:cNvSpPr>
          <p:nvPr/>
        </p:nvSpPr>
        <p:spPr>
          <a:xfrm>
            <a:off x="188595" y="3920550"/>
            <a:ext cx="8766810" cy="641969"/>
          </a:xfrm>
          <a:prstGeom prst="rect">
            <a:avLst/>
          </a:prstGeom>
          <a:solidFill>
            <a:srgbClr val="3DA299"/>
          </a:solidFill>
        </p:spPr>
        <p:txBody>
          <a:bodyPr vert="horz" wrap="square" lIns="0" tIns="135000" rIns="0" bIns="135000" anchor="ctr" anchorCtr="0">
            <a:spAutoFit/>
          </a:bodyPr>
          <a:lstStyle/>
          <a:p>
            <a:pPr marL="120968" algn="ctr">
              <a:spcBef>
                <a:spcPts val="745"/>
              </a:spcBef>
              <a:buClr>
                <a:schemeClr val="accent1"/>
              </a:buClr>
              <a:buSzPct val="25000"/>
              <a:defRPr/>
            </a:pPr>
            <a:r>
              <a:rPr lang="en-US" altLang="ko-KR" sz="24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 Black"/>
                <a:sym typeface="Lato Black"/>
              </a:rPr>
              <a:t>Impressive because no one has tried it this way before!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9B192F-47F1-C008-D43C-064B25F2B9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-KR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94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1407BD-40AE-E00A-43F1-74F404559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71659"/>
            <a:ext cx="7886700" cy="994172"/>
          </a:xfrm>
        </p:spPr>
        <p:txBody>
          <a:bodyPr anchor="ctr"/>
          <a:lstStyle/>
          <a:p>
            <a:pPr algn="ctr"/>
            <a:r>
              <a:rPr lang="ko-KR" altLang="en-US" b="0" dirty="0">
                <a:solidFill>
                  <a:srgbClr val="0070C0"/>
                </a:solidFill>
              </a:rPr>
              <a:t>연구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BEECC4-8259-AD64-45A1-F266DE30C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65831"/>
            <a:ext cx="7886700" cy="324513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관성 측정 장치의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(IMU: Inertial Measurement Unit)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센서 값을 왜곡시키는 </a:t>
            </a:r>
            <a:br>
              <a:rPr lang="en-US" altLang="ko-KR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공격에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드론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 제어가 취약함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800" dirty="0">
              <a:solidFill>
                <a:schemeClr val="bg2">
                  <a:lumMod val="25000"/>
                </a:schemeClr>
              </a:solidFill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본 연구에서는 강화학습 기반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IMU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센서 왜곡 공격을 탐지하고 이에 대한 대응력을 향상시키는 것을 목표로 함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lvl="1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</a:rPr>
              <a:t>규칙 기반 제어 방식 보다 향상된 </a:t>
            </a: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</a:rPr>
              <a:t>AI 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</a:rPr>
              <a:t>기반 제어 모델을 도출할 수 있는가</a:t>
            </a: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</a:rPr>
              <a:t>?</a:t>
            </a:r>
          </a:p>
          <a:p>
            <a:pPr lvl="1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</a:rPr>
              <a:t>움직임 제어와 더불어 왜곡 수준 예측을 함께 학습하면 시너지가 발생하는가</a:t>
            </a: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</a:rPr>
              <a:t>?</a:t>
            </a:r>
          </a:p>
          <a:p>
            <a:pPr algn="just">
              <a:lnSpc>
                <a:spcPct val="150000"/>
              </a:lnSpc>
            </a:pP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1283B9-8757-0A0D-E862-C28084A8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4045-1215-48D7-8A20-D84393B3DA71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787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A6CDD-07C9-F020-C544-348ADCF30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89145"/>
            <a:ext cx="8520600" cy="904457"/>
          </a:xfrm>
        </p:spPr>
        <p:txBody>
          <a:bodyPr>
            <a:normAutofit/>
          </a:bodyPr>
          <a:lstStyle/>
          <a:p>
            <a:pPr algn="ctr"/>
            <a:r>
              <a:rPr lang="ko-KR" altLang="en-US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96112C-2125-C312-5DF8-A437038D8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7040" y="1309706"/>
            <a:ext cx="6922872" cy="334464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  <a:buAutoNum type="arabicParenR"/>
            </a:pP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환경 소개 </a:t>
            </a:r>
            <a:endParaRPr lang="en-US" altLang="ko-KR" sz="24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200000"/>
              </a:lnSpc>
              <a:buAutoNum type="arabicParenR"/>
            </a:pP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강화학습 소개</a:t>
            </a:r>
            <a:endParaRPr lang="en-US" altLang="ko-KR" sz="24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200000"/>
              </a:lnSpc>
              <a:buAutoNum type="arabicParenR"/>
            </a:pP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강화학습 모델 설계 및 학습 과정</a:t>
            </a:r>
            <a:endParaRPr lang="en-US" altLang="ko-KR" sz="24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200000"/>
              </a:lnSpc>
              <a:buAutoNum type="arabicParenR"/>
            </a:pP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결과 공유</a:t>
            </a:r>
            <a:endParaRPr lang="en-US" altLang="ko-KR" sz="24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200000"/>
              </a:lnSpc>
              <a:buAutoNum type="arabicParenR"/>
            </a:pP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맺음말</a:t>
            </a:r>
            <a:endParaRPr lang="en-US" altLang="ko-KR" sz="24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2601C0-211F-B3C9-5664-8408E1D68B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6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875009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8BFB92-BD5C-A47D-593C-0C5FD6FE8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98443"/>
            <a:ext cx="8520600" cy="699083"/>
          </a:xfrm>
        </p:spPr>
        <p:txBody>
          <a:bodyPr>
            <a:normAutofit/>
          </a:bodyPr>
          <a:lstStyle/>
          <a:p>
            <a:pPr algn="ctr"/>
            <a:r>
              <a:rPr lang="en-US" altLang="ko" b="0" dirty="0" err="1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AirSim</a:t>
            </a:r>
            <a:r>
              <a:rPr lang="ko" altLang="ko-KR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" altLang="ko-KR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환경 </a:t>
            </a:r>
            <a:r>
              <a:rPr lang="ko-KR" altLang="en-US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소개</a:t>
            </a:r>
            <a:endParaRPr lang="ko-KR" altLang="en-US" b="0" dirty="0">
              <a:solidFill>
                <a:srgbClr val="0070C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D29F2-5EF3-ECD6-AAA8-EE7DA840D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070875"/>
            <a:ext cx="8520600" cy="387764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ko-KR" sz="2300" dirty="0" err="1">
                <a:solidFill>
                  <a:schemeClr val="bg2">
                    <a:lumMod val="25000"/>
                  </a:schemeClr>
                </a:solidFill>
              </a:rPr>
              <a:t>AirSim</a:t>
            </a:r>
            <a:r>
              <a:rPr lang="en-US" altLang="ko-KR" sz="2300" dirty="0">
                <a:solidFill>
                  <a:schemeClr val="bg2">
                    <a:lumMod val="25000"/>
                  </a:schemeClr>
                </a:solidFill>
              </a:rPr>
              <a:t> by Microsoft Research</a:t>
            </a:r>
          </a:p>
          <a:p>
            <a:pPr lvl="1">
              <a:lnSpc>
                <a:spcPct val="170000"/>
              </a:lnSpc>
            </a:pPr>
            <a:r>
              <a:rPr lang="en-US" altLang="ko-KR" sz="1900" dirty="0">
                <a:solidFill>
                  <a:schemeClr val="bg2">
                    <a:lumMod val="25000"/>
                  </a:schemeClr>
                </a:solidFill>
              </a:rPr>
              <a:t>Unreal-Engine 4.27, </a:t>
            </a:r>
            <a:r>
              <a:rPr lang="en-US" altLang="ko-KR" sz="1900" dirty="0" err="1">
                <a:solidFill>
                  <a:schemeClr val="bg2">
                    <a:lumMod val="25000"/>
                  </a:schemeClr>
                </a:solidFill>
              </a:rPr>
              <a:t>AirSim</a:t>
            </a:r>
            <a:r>
              <a:rPr lang="en-US" altLang="ko-KR" sz="1900" dirty="0">
                <a:solidFill>
                  <a:schemeClr val="bg2">
                    <a:lumMod val="25000"/>
                  </a:schemeClr>
                </a:solidFill>
              </a:rPr>
              <a:t> 1.8.1, PX4 1.11.3, Stable-Baselines3 2.0.0</a:t>
            </a:r>
          </a:p>
          <a:p>
            <a:pPr lvl="1">
              <a:lnSpc>
                <a:spcPct val="170000"/>
              </a:lnSpc>
            </a:pPr>
            <a:r>
              <a:rPr lang="ko-KR" altLang="en-US" sz="1900" dirty="0" err="1">
                <a:solidFill>
                  <a:schemeClr val="bg2">
                    <a:lumMod val="25000"/>
                  </a:schemeClr>
                </a:solidFill>
              </a:rPr>
              <a:t>드론</a:t>
            </a:r>
            <a:r>
              <a:rPr lang="ko-KR" altLang="en-US" sz="1900" dirty="0">
                <a:solidFill>
                  <a:schemeClr val="bg2">
                    <a:lumMod val="25000"/>
                  </a:schemeClr>
                </a:solidFill>
              </a:rPr>
              <a:t> 모델</a:t>
            </a:r>
            <a:r>
              <a:rPr lang="en-US" altLang="ko-KR" sz="1900" dirty="0">
                <a:solidFill>
                  <a:schemeClr val="bg2">
                    <a:lumMod val="25000"/>
                  </a:schemeClr>
                </a:solidFill>
              </a:rPr>
              <a:t>:  DJI F450  </a:t>
            </a:r>
          </a:p>
          <a:p>
            <a:pPr lvl="1">
              <a:lnSpc>
                <a:spcPct val="170000"/>
              </a:lnSpc>
            </a:pPr>
            <a:r>
              <a:rPr lang="ko-KR" altLang="en-US" sz="1900" dirty="0">
                <a:solidFill>
                  <a:schemeClr val="bg2">
                    <a:lumMod val="25000"/>
                  </a:schemeClr>
                </a:solidFill>
              </a:rPr>
              <a:t>입력 데이터</a:t>
            </a:r>
            <a:r>
              <a:rPr lang="en-US" altLang="ko-KR" sz="1900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ko-KR" altLang="en-US" sz="1900" dirty="0" err="1">
                <a:solidFill>
                  <a:schemeClr val="accent6">
                    <a:lumMod val="75000"/>
                  </a:schemeClr>
                </a:solidFill>
              </a:rPr>
              <a:t>자이로</a:t>
            </a:r>
            <a:r>
              <a:rPr lang="ko-KR" altLang="en-US" sz="1900" dirty="0">
                <a:solidFill>
                  <a:schemeClr val="accent6">
                    <a:lumMod val="75000"/>
                  </a:schemeClr>
                </a:solidFill>
              </a:rPr>
              <a:t> 센서</a:t>
            </a:r>
            <a:r>
              <a:rPr lang="en-US" altLang="ko-KR" sz="19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sz="1900" dirty="0">
                <a:solidFill>
                  <a:schemeClr val="accent6">
                    <a:lumMod val="75000"/>
                  </a:schemeClr>
                </a:solidFill>
              </a:rPr>
              <a:t>가속센서</a:t>
            </a:r>
            <a:r>
              <a:rPr lang="en-US" altLang="ko-KR" sz="1900" dirty="0">
                <a:solidFill>
                  <a:schemeClr val="accent6">
                    <a:lumMod val="75000"/>
                  </a:schemeClr>
                </a:solidFill>
              </a:rPr>
              <a:t>,  GPS </a:t>
            </a:r>
            <a:r>
              <a:rPr lang="ko-KR" altLang="en-US" sz="1900" dirty="0">
                <a:solidFill>
                  <a:schemeClr val="accent6">
                    <a:lumMod val="75000"/>
                  </a:schemeClr>
                </a:solidFill>
              </a:rPr>
              <a:t>위치 </a:t>
            </a:r>
            <a:r>
              <a:rPr lang="en-US" altLang="ko-KR" sz="1900" dirty="0">
                <a:solidFill>
                  <a:schemeClr val="accent6">
                    <a:lumMod val="75000"/>
                  </a:schemeClr>
                </a:solidFill>
              </a:rPr>
              <a:t>&amp; </a:t>
            </a:r>
            <a:r>
              <a:rPr lang="ko-KR" altLang="en-US" sz="1900" dirty="0">
                <a:solidFill>
                  <a:schemeClr val="accent6">
                    <a:lumMod val="75000"/>
                  </a:schemeClr>
                </a:solidFill>
              </a:rPr>
              <a:t>속도</a:t>
            </a:r>
            <a:endParaRPr lang="en-US" altLang="ko-KR" sz="1900" dirty="0">
              <a:solidFill>
                <a:schemeClr val="accent6">
                  <a:lumMod val="75000"/>
                </a:schemeClr>
              </a:solidFill>
            </a:endParaRPr>
          </a:p>
          <a:p>
            <a:pPr lvl="1">
              <a:lnSpc>
                <a:spcPct val="170000"/>
              </a:lnSpc>
            </a:pPr>
            <a:endParaRPr lang="en-US" altLang="ko-KR" sz="9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2100" dirty="0">
                <a:solidFill>
                  <a:schemeClr val="bg2">
                    <a:lumMod val="25000"/>
                  </a:schemeClr>
                </a:solidFill>
              </a:rPr>
              <a:t>서버사양 </a:t>
            </a:r>
            <a:r>
              <a:rPr lang="en-US" altLang="ko-KR" sz="21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2100" dirty="0">
                <a:solidFill>
                  <a:schemeClr val="bg2">
                    <a:lumMod val="25000"/>
                  </a:schemeClr>
                </a:solidFill>
              </a:rPr>
              <a:t>학습시에만 사용</a:t>
            </a:r>
            <a:r>
              <a:rPr lang="en-US" altLang="ko-KR" sz="2100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 lvl="1">
              <a:lnSpc>
                <a:spcPct val="170000"/>
              </a:lnSpc>
            </a:pPr>
            <a:r>
              <a:rPr lang="it-IT" altLang="ko-KR" sz="1900" dirty="0">
                <a:solidFill>
                  <a:schemeClr val="bg2">
                    <a:lumMod val="25000"/>
                  </a:schemeClr>
                </a:solidFill>
              </a:rPr>
              <a:t>GPU : RTX 2080 Ti  11GB  x 4</a:t>
            </a:r>
            <a:r>
              <a:rPr lang="ko-KR" altLang="en-US" sz="1900" dirty="0">
                <a:solidFill>
                  <a:schemeClr val="bg2">
                    <a:lumMod val="25000"/>
                  </a:schemeClr>
                </a:solidFill>
              </a:rPr>
              <a:t>개</a:t>
            </a:r>
            <a:r>
              <a:rPr lang="it-IT" altLang="ko-KR" sz="1900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  <a:p>
            <a:pPr lvl="1">
              <a:lnSpc>
                <a:spcPct val="170000"/>
              </a:lnSpc>
            </a:pPr>
            <a:r>
              <a:rPr lang="it-IT" altLang="ko-KR" sz="19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altLang="ko-KR" sz="1900" dirty="0">
                <a:solidFill>
                  <a:schemeClr val="bg2">
                    <a:lumMod val="25000"/>
                  </a:schemeClr>
                </a:solidFill>
              </a:rPr>
              <a:t>PU</a:t>
            </a:r>
            <a:r>
              <a:rPr lang="it-IT" altLang="ko-KR" sz="1900" dirty="0">
                <a:solidFill>
                  <a:schemeClr val="bg2">
                    <a:lumMod val="25000"/>
                  </a:schemeClr>
                </a:solidFill>
              </a:rPr>
              <a:t> : E5-2640v4</a:t>
            </a:r>
            <a:endParaRPr lang="en-US" altLang="ko-KR" sz="19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70000"/>
              </a:lnSpc>
            </a:pPr>
            <a:endParaRPr lang="en-US" altLang="ko-KR" sz="9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2100" dirty="0">
                <a:solidFill>
                  <a:schemeClr val="bg2">
                    <a:lumMod val="25000"/>
                  </a:schemeClr>
                </a:solidFill>
              </a:rPr>
              <a:t>왜곡 타겟 센서 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70000"/>
              </a:lnSpc>
            </a:pPr>
            <a:r>
              <a:rPr lang="ko-KR" altLang="en-US" sz="2100" dirty="0" err="1">
                <a:solidFill>
                  <a:schemeClr val="accent1"/>
                </a:solidFill>
              </a:rPr>
              <a:t>자이로</a:t>
            </a:r>
            <a:r>
              <a:rPr lang="ko-KR" altLang="en-US" sz="2100" dirty="0">
                <a:solidFill>
                  <a:schemeClr val="accent1"/>
                </a:solidFill>
              </a:rPr>
              <a:t> 센서와 가속 센서 </a:t>
            </a:r>
            <a:r>
              <a:rPr lang="en-US" altLang="ko-KR" sz="2100" dirty="0">
                <a:solidFill>
                  <a:schemeClr val="accent1"/>
                </a:solidFill>
              </a:rPr>
              <a:t>(</a:t>
            </a:r>
            <a:r>
              <a:rPr lang="ko-KR" altLang="en-US" sz="2100" dirty="0">
                <a:solidFill>
                  <a:schemeClr val="accent1"/>
                </a:solidFill>
              </a:rPr>
              <a:t>각속도 </a:t>
            </a:r>
            <a:r>
              <a:rPr lang="en-US" altLang="ko-KR" sz="2100" dirty="0">
                <a:solidFill>
                  <a:schemeClr val="accent1"/>
                </a:solidFill>
              </a:rPr>
              <a:t>&amp; </a:t>
            </a:r>
            <a:r>
              <a:rPr lang="ko-KR" altLang="en-US" sz="2100" dirty="0">
                <a:solidFill>
                  <a:schemeClr val="accent1"/>
                </a:solidFill>
              </a:rPr>
              <a:t>선형가속도</a:t>
            </a:r>
            <a:r>
              <a:rPr lang="en-US" altLang="ko-KR" sz="2100" dirty="0">
                <a:solidFill>
                  <a:schemeClr val="accent1"/>
                </a:solidFill>
              </a:rPr>
              <a:t>)</a:t>
            </a:r>
          </a:p>
        </p:txBody>
      </p:sp>
      <p:pic>
        <p:nvPicPr>
          <p:cNvPr id="3076" name="Picture 4" descr="DJI F450 기반 쿼드콥터 조립(1)">
            <a:extLst>
              <a:ext uri="{FF2B5EF4-FFF2-40B4-BE49-F238E27FC236}">
                <a16:creationId xmlns:a16="http://schemas.microsoft.com/office/drawing/2014/main" id="{3DFEEE86-CAA7-13AF-B983-5CE82326F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796" y="2826421"/>
            <a:ext cx="2661623" cy="158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428D34-8A1C-F55A-1643-1EDC0AC4B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4045-1215-48D7-8A20-D84393B3DA71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751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E5BF57-F1A3-3C34-768D-C9EC5B0DC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68941"/>
            <a:ext cx="8520600" cy="725319"/>
          </a:xfrm>
        </p:spPr>
        <p:txBody>
          <a:bodyPr>
            <a:normAutofit/>
          </a:bodyPr>
          <a:lstStyle/>
          <a:p>
            <a:pPr algn="ctr"/>
            <a:r>
              <a:rPr lang="en-US" altLang="ko" b="0" dirty="0" err="1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AirSim</a:t>
            </a:r>
            <a:r>
              <a:rPr lang="ko" altLang="ko-KR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" altLang="ko-KR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환경 </a:t>
            </a:r>
            <a:r>
              <a:rPr lang="ko-KR" altLang="en-US" b="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소개</a:t>
            </a:r>
            <a:endParaRPr lang="ko-KR" altLang="en-US" b="0" dirty="0">
              <a:solidFill>
                <a:srgbClr val="0070C0"/>
              </a:solidFill>
            </a:endParaRPr>
          </a:p>
        </p:txBody>
      </p:sp>
      <p:grpSp>
        <p:nvGrpSpPr>
          <p:cNvPr id="4" name="Google Shape;66;p14">
            <a:extLst>
              <a:ext uri="{FF2B5EF4-FFF2-40B4-BE49-F238E27FC236}">
                <a16:creationId xmlns:a16="http://schemas.microsoft.com/office/drawing/2014/main" id="{8A312D1E-8D92-3256-2D8B-E412A0DD7A50}"/>
              </a:ext>
            </a:extLst>
          </p:cNvPr>
          <p:cNvGrpSpPr/>
          <p:nvPr/>
        </p:nvGrpSpPr>
        <p:grpSpPr>
          <a:xfrm>
            <a:off x="76199" y="1116621"/>
            <a:ext cx="6931292" cy="3874705"/>
            <a:chOff x="152400" y="1017449"/>
            <a:chExt cx="7114862" cy="3973649"/>
          </a:xfrm>
        </p:grpSpPr>
        <p:pic>
          <p:nvPicPr>
            <p:cNvPr id="5" name="Google Shape;67;p14">
              <a:extLst>
                <a:ext uri="{FF2B5EF4-FFF2-40B4-BE49-F238E27FC236}">
                  <a16:creationId xmlns:a16="http://schemas.microsoft.com/office/drawing/2014/main" id="{2E6EE4E4-9B24-E74B-07D4-5BF1C4CA09ED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017449"/>
              <a:ext cx="7114862" cy="39736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Google Shape;68;p14">
              <a:extLst>
                <a:ext uri="{FF2B5EF4-FFF2-40B4-BE49-F238E27FC236}">
                  <a16:creationId xmlns:a16="http://schemas.microsoft.com/office/drawing/2014/main" id="{E9ABB9F5-9CEB-F860-BAF8-8AE59CF0507B}"/>
                </a:ext>
              </a:extLst>
            </p:cNvPr>
            <p:cNvSpPr txBox="1"/>
            <p:nvPr/>
          </p:nvSpPr>
          <p:spPr>
            <a:xfrm>
              <a:off x="2098200" y="2993650"/>
              <a:ext cx="5913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Lato"/>
                  <a:sym typeface="Lato"/>
                </a:rPr>
                <a:t>15m</a:t>
              </a:r>
              <a:endParaRPr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endParaRPr>
            </a:p>
          </p:txBody>
        </p:sp>
        <p:sp>
          <p:nvSpPr>
            <p:cNvPr id="7" name="Google Shape;69;p14">
              <a:extLst>
                <a:ext uri="{FF2B5EF4-FFF2-40B4-BE49-F238E27FC236}">
                  <a16:creationId xmlns:a16="http://schemas.microsoft.com/office/drawing/2014/main" id="{0B9187A0-8F6D-1386-EF58-1B947D81BDD2}"/>
                </a:ext>
              </a:extLst>
            </p:cNvPr>
            <p:cNvSpPr txBox="1"/>
            <p:nvPr/>
          </p:nvSpPr>
          <p:spPr>
            <a:xfrm>
              <a:off x="3980703" y="2993649"/>
              <a:ext cx="5913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Lato"/>
                  <a:sym typeface="Lato"/>
                </a:rPr>
                <a:t>15m</a:t>
              </a:r>
              <a:endParaRPr b="1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endParaRPr>
            </a:p>
          </p:txBody>
        </p:sp>
        <p:sp>
          <p:nvSpPr>
            <p:cNvPr id="8" name="Google Shape;70;p14">
              <a:extLst>
                <a:ext uri="{FF2B5EF4-FFF2-40B4-BE49-F238E27FC236}">
                  <a16:creationId xmlns:a16="http://schemas.microsoft.com/office/drawing/2014/main" id="{8AD79730-EB21-1A68-FBAF-68EF5BB15635}"/>
                </a:ext>
              </a:extLst>
            </p:cNvPr>
            <p:cNvSpPr txBox="1"/>
            <p:nvPr/>
          </p:nvSpPr>
          <p:spPr>
            <a:xfrm>
              <a:off x="3039452" y="2843550"/>
              <a:ext cx="5913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4A86E8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Lato"/>
                  <a:sym typeface="Lato"/>
                </a:rPr>
                <a:t>20m</a:t>
              </a:r>
              <a:endParaRPr b="1">
                <a:solidFill>
                  <a:srgbClr val="4A86E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endParaRPr>
            </a:p>
          </p:txBody>
        </p:sp>
        <p:sp>
          <p:nvSpPr>
            <p:cNvPr id="9" name="Google Shape;71;p14">
              <a:extLst>
                <a:ext uri="{FF2B5EF4-FFF2-40B4-BE49-F238E27FC236}">
                  <a16:creationId xmlns:a16="http://schemas.microsoft.com/office/drawing/2014/main" id="{66DA8136-3D98-1292-4408-5E8F49EBA80A}"/>
                </a:ext>
              </a:extLst>
            </p:cNvPr>
            <p:cNvSpPr txBox="1"/>
            <p:nvPr/>
          </p:nvSpPr>
          <p:spPr>
            <a:xfrm>
              <a:off x="2790553" y="4158975"/>
              <a:ext cx="5913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Lato"/>
                  <a:sym typeface="Lato"/>
                </a:rPr>
                <a:t>5m</a:t>
              </a:r>
              <a:endParaRPr b="1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endParaRPr>
            </a:p>
          </p:txBody>
        </p:sp>
        <p:sp>
          <p:nvSpPr>
            <p:cNvPr id="10" name="Google Shape;72;p14">
              <a:extLst>
                <a:ext uri="{FF2B5EF4-FFF2-40B4-BE49-F238E27FC236}">
                  <a16:creationId xmlns:a16="http://schemas.microsoft.com/office/drawing/2014/main" id="{513D55B5-D94C-73B1-E5CF-8592414DE0E7}"/>
                </a:ext>
              </a:extLst>
            </p:cNvPr>
            <p:cNvSpPr txBox="1"/>
            <p:nvPr/>
          </p:nvSpPr>
          <p:spPr>
            <a:xfrm>
              <a:off x="3810375" y="4158975"/>
              <a:ext cx="5913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Lato"/>
                  <a:sym typeface="Lato"/>
                </a:rPr>
                <a:t>5m</a:t>
              </a:r>
              <a:endParaRPr b="1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endParaRPr>
            </a:p>
          </p:txBody>
        </p:sp>
      </p:grpSp>
      <p:grpSp>
        <p:nvGrpSpPr>
          <p:cNvPr id="11" name="Google Shape;73;p14">
            <a:extLst>
              <a:ext uri="{FF2B5EF4-FFF2-40B4-BE49-F238E27FC236}">
                <a16:creationId xmlns:a16="http://schemas.microsoft.com/office/drawing/2014/main" id="{B7BF3D29-F6C3-3857-D8E7-9B6B966E2DB1}"/>
              </a:ext>
            </a:extLst>
          </p:cNvPr>
          <p:cNvGrpSpPr/>
          <p:nvPr/>
        </p:nvGrpSpPr>
        <p:grpSpPr>
          <a:xfrm>
            <a:off x="7297261" y="2122691"/>
            <a:ext cx="1626600" cy="774561"/>
            <a:chOff x="7246325" y="3176814"/>
            <a:chExt cx="1626600" cy="774561"/>
          </a:xfrm>
        </p:grpSpPr>
        <p:sp>
          <p:nvSpPr>
            <p:cNvPr id="12" name="Google Shape;74;p14">
              <a:extLst>
                <a:ext uri="{FF2B5EF4-FFF2-40B4-BE49-F238E27FC236}">
                  <a16:creationId xmlns:a16="http://schemas.microsoft.com/office/drawing/2014/main" id="{328A4A39-5930-5C10-A28B-C68DCD013A0D}"/>
                </a:ext>
              </a:extLst>
            </p:cNvPr>
            <p:cNvSpPr/>
            <p:nvPr/>
          </p:nvSpPr>
          <p:spPr>
            <a:xfrm>
              <a:off x="7246325" y="3625275"/>
              <a:ext cx="252000" cy="252000"/>
            </a:xfrm>
            <a:prstGeom prst="donut">
              <a:avLst>
                <a:gd name="adj" fmla="val 17443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3" name="Google Shape;75;p14">
              <a:extLst>
                <a:ext uri="{FF2B5EF4-FFF2-40B4-BE49-F238E27FC236}">
                  <a16:creationId xmlns:a16="http://schemas.microsoft.com/office/drawing/2014/main" id="{4BA43CEA-5458-54F5-7C09-508745ED9EFA}"/>
                </a:ext>
              </a:extLst>
            </p:cNvPr>
            <p:cNvSpPr/>
            <p:nvPr/>
          </p:nvSpPr>
          <p:spPr>
            <a:xfrm>
              <a:off x="7246325" y="3250914"/>
              <a:ext cx="252000" cy="252000"/>
            </a:xfrm>
            <a:prstGeom prst="donut">
              <a:avLst>
                <a:gd name="adj" fmla="val 17443"/>
              </a:avLst>
            </a:prstGeom>
            <a:solidFill>
              <a:srgbClr val="4A86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4" name="Google Shape;76;p14">
              <a:extLst>
                <a:ext uri="{FF2B5EF4-FFF2-40B4-BE49-F238E27FC236}">
                  <a16:creationId xmlns:a16="http://schemas.microsoft.com/office/drawing/2014/main" id="{B2AA6D53-B489-3D2F-83C8-B29625E3AF19}"/>
                </a:ext>
              </a:extLst>
            </p:cNvPr>
            <p:cNvSpPr txBox="1"/>
            <p:nvPr/>
          </p:nvSpPr>
          <p:spPr>
            <a:xfrm>
              <a:off x="7498325" y="3551175"/>
              <a:ext cx="1374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Lato"/>
                  <a:sym typeface="Lato"/>
                </a:rPr>
                <a:t>시작 지점 예시</a:t>
              </a:r>
              <a:endParaRPr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endParaRPr>
            </a:p>
          </p:txBody>
        </p:sp>
        <p:sp>
          <p:nvSpPr>
            <p:cNvPr id="15" name="Google Shape;77;p14">
              <a:extLst>
                <a:ext uri="{FF2B5EF4-FFF2-40B4-BE49-F238E27FC236}">
                  <a16:creationId xmlns:a16="http://schemas.microsoft.com/office/drawing/2014/main" id="{0F669E19-7B48-A6BD-2029-843EA8EF232C}"/>
                </a:ext>
              </a:extLst>
            </p:cNvPr>
            <p:cNvSpPr txBox="1"/>
            <p:nvPr/>
          </p:nvSpPr>
          <p:spPr>
            <a:xfrm>
              <a:off x="7498325" y="3176814"/>
              <a:ext cx="1374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Lato"/>
                  <a:sym typeface="Lato"/>
                </a:rPr>
                <a:t>목표 지점 예시</a:t>
              </a:r>
              <a:endParaRPr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Lato"/>
                <a:sym typeface="Lato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7DDDCD-BBC8-D1BB-A6DA-61074CE009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8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965970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26DEA6-EBCE-712F-8513-20A9642CD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163AE2-50AE-B60C-7E52-7919B095D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hlinkClick r:id="rId2"/>
            <a:extLst>
              <a:ext uri="{FF2B5EF4-FFF2-40B4-BE49-F238E27FC236}">
                <a16:creationId xmlns:a16="http://schemas.microsoft.com/office/drawing/2014/main" id="{FD75A2D7-59D7-6D79-AC79-B51089B14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" y="0"/>
            <a:ext cx="9138570" cy="51435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298F7A-FC92-3F57-FE37-3A1F8820E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4045-1215-48D7-8A20-D84393B3DA71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177473"/>
      </p:ext>
    </p:extLst>
  </p:cSld>
  <p:clrMapOvr>
    <a:masterClrMapping/>
  </p:clrMapOvr>
</p:sld>
</file>

<file path=ppt/theme/theme1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5347</TotalTime>
  <Words>1667</Words>
  <Application>Microsoft Office PowerPoint</Application>
  <PresentationFormat>화면 슬라이드 쇼(16:9)</PresentationFormat>
  <Paragraphs>304</Paragraphs>
  <Slides>43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3" baseType="lpstr">
      <vt:lpstr>Playfair Display</vt:lpstr>
      <vt:lpstr>맑은 고딕</vt:lpstr>
      <vt:lpstr>Lato</vt:lpstr>
      <vt:lpstr>MV Boli</vt:lpstr>
      <vt:lpstr>MS Gothic</vt:lpstr>
      <vt:lpstr>배달의민족 주아</vt:lpstr>
      <vt:lpstr>Wingdings</vt:lpstr>
      <vt:lpstr>Arial</vt:lpstr>
      <vt:lpstr>Cambria Math</vt:lpstr>
      <vt:lpstr>Coral</vt:lpstr>
      <vt:lpstr>강화학습을  이용한  무인이동체   이상징후  탐지  및  대응 기법 연구</vt:lpstr>
      <vt:lpstr>김 유 성 (yskim525@skku.edu)</vt:lpstr>
      <vt:lpstr>연구 배경</vt:lpstr>
      <vt:lpstr>문제점</vt:lpstr>
      <vt:lpstr>연구 목표</vt:lpstr>
      <vt:lpstr>목차</vt:lpstr>
      <vt:lpstr>AirSim  환경 소개</vt:lpstr>
      <vt:lpstr>AirSim  환경 소개</vt:lpstr>
      <vt:lpstr>PowerPoint 프레젠테이션</vt:lpstr>
      <vt:lpstr>PowerPoint 프레젠테이션</vt:lpstr>
      <vt:lpstr>센서 데이터 왜곡 생성 (Gaussian noise)</vt:lpstr>
      <vt:lpstr>센서 데이터 왜곡 생성 (Gaussian noise)</vt:lpstr>
      <vt:lpstr>센서 데이터 왜곡 적용 (0%, 10%, 20% 비교)</vt:lpstr>
      <vt:lpstr>PowerPoint 프레젠테이션</vt:lpstr>
      <vt:lpstr>강화 학습 (Reinforcement Learning)</vt:lpstr>
      <vt:lpstr>강화 학습  주요 개념</vt:lpstr>
      <vt:lpstr>강화 학습  +  딥러닝  개요</vt:lpstr>
      <vt:lpstr>강화 학습  첫 시작 : 상태, 행동, 보상 정의</vt:lpstr>
      <vt:lpstr>1차 학습 시도</vt:lpstr>
      <vt:lpstr>2차 학습 시도</vt:lpstr>
      <vt:lpstr>3차 학습 시도</vt:lpstr>
      <vt:lpstr>커리큘럼 학습</vt:lpstr>
      <vt:lpstr>커리큘럼 학습 관련 시행 착오 공유</vt:lpstr>
      <vt:lpstr>커리큘럼 학습</vt:lpstr>
      <vt:lpstr>3차 학습 시도 결과 요약</vt:lpstr>
      <vt:lpstr>베이스라인 : 규칙 기반 제어 방식</vt:lpstr>
      <vt:lpstr>4차 학습 시도</vt:lpstr>
      <vt:lpstr>학습 모델 설계</vt:lpstr>
      <vt:lpstr>4차 학습 결과 : 5m 이동 후  호버링</vt:lpstr>
      <vt:lpstr>센서 왜곡 수준 예측 모델</vt:lpstr>
      <vt:lpstr>센서 왜곡 수준 예측 모델</vt:lpstr>
      <vt:lpstr>PowerPoint 프레젠테이션</vt:lpstr>
      <vt:lpstr>PowerPoint 프레젠테이션</vt:lpstr>
      <vt:lpstr>성능 비교 :  RL  vs.  RL with 왜곡수준예측</vt:lpstr>
      <vt:lpstr>과제 수행을 통해 배운 점</vt:lpstr>
      <vt:lpstr>그 외  흥미로운 생각들</vt:lpstr>
      <vt:lpstr>PowerPoint 프레젠테이션</vt:lpstr>
      <vt:lpstr>Some Recent Advances in AI</vt:lpstr>
      <vt:lpstr>PowerPoint 프레젠테이션</vt:lpstr>
      <vt:lpstr>Why do we need Artificial Intelligence?</vt:lpstr>
      <vt:lpstr>PowerPoint 프레젠테이션</vt:lpstr>
      <vt:lpstr>PowerPoint 프레젠테이션</vt:lpstr>
      <vt:lpstr>Reinforcement learning can discover new solutions!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드론 프로젝트 중간 소개</dc:title>
  <cp:lastModifiedBy>Yusung Kim</cp:lastModifiedBy>
  <cp:revision>71</cp:revision>
  <dcterms:modified xsi:type="dcterms:W3CDTF">2023-10-23T02:54:13Z</dcterms:modified>
</cp:coreProperties>
</file>